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21"/>
  </p:notesMasterIdLst>
  <p:sldIdLst>
    <p:sldId id="375" r:id="rId3"/>
    <p:sldId id="430" r:id="rId4"/>
    <p:sldId id="376" r:id="rId5"/>
    <p:sldId id="439" r:id="rId6"/>
    <p:sldId id="549" r:id="rId7"/>
    <p:sldId id="377" r:id="rId8"/>
    <p:sldId id="536" r:id="rId9"/>
    <p:sldId id="526" r:id="rId10"/>
    <p:sldId id="502" r:id="rId11"/>
    <p:sldId id="534" r:id="rId12"/>
    <p:sldId id="453" r:id="rId13"/>
    <p:sldId id="455" r:id="rId14"/>
    <p:sldId id="256" r:id="rId15"/>
    <p:sldId id="440" r:id="rId16"/>
    <p:sldId id="387" r:id="rId17"/>
    <p:sldId id="533" r:id="rId18"/>
    <p:sldId id="470" r:id="rId19"/>
    <p:sldId id="469" r:id="rId20"/>
    <p:sldId id="548" r:id="rId21"/>
    <p:sldId id="468" r:id="rId22"/>
    <p:sldId id="412" r:id="rId23"/>
    <p:sldId id="456" r:id="rId24"/>
    <p:sldId id="471" r:id="rId25"/>
    <p:sldId id="541" r:id="rId26"/>
    <p:sldId id="540" r:id="rId27"/>
    <p:sldId id="454" r:id="rId28"/>
    <p:sldId id="475" r:id="rId29"/>
    <p:sldId id="472" r:id="rId30"/>
    <p:sldId id="477" r:id="rId31"/>
    <p:sldId id="478" r:id="rId32"/>
    <p:sldId id="479" r:id="rId33"/>
    <p:sldId id="480" r:id="rId34"/>
    <p:sldId id="481" r:id="rId35"/>
    <p:sldId id="542" r:id="rId36"/>
    <p:sldId id="543" r:id="rId37"/>
    <p:sldId id="474" r:id="rId38"/>
    <p:sldId id="482" r:id="rId39"/>
    <p:sldId id="544" r:id="rId40"/>
    <p:sldId id="483" r:id="rId41"/>
    <p:sldId id="545" r:id="rId42"/>
    <p:sldId id="485" r:id="rId43"/>
    <p:sldId id="486" r:id="rId44"/>
    <p:sldId id="488" r:id="rId45"/>
    <p:sldId id="546" r:id="rId46"/>
    <p:sldId id="547" r:id="rId47"/>
    <p:sldId id="559" r:id="rId48"/>
    <p:sldId id="560" r:id="rId49"/>
    <p:sldId id="561" r:id="rId50"/>
    <p:sldId id="562" r:id="rId51"/>
    <p:sldId id="563" r:id="rId52"/>
    <p:sldId id="564" r:id="rId53"/>
    <p:sldId id="528" r:id="rId54"/>
    <p:sldId id="556" r:id="rId55"/>
    <p:sldId id="487" r:id="rId56"/>
    <p:sldId id="550" r:id="rId57"/>
    <p:sldId id="467" r:id="rId58"/>
    <p:sldId id="551" r:id="rId59"/>
    <p:sldId id="552" r:id="rId60"/>
    <p:sldId id="553" r:id="rId61"/>
    <p:sldId id="459" r:id="rId62"/>
    <p:sldId id="495" r:id="rId63"/>
    <p:sldId id="504" r:id="rId64"/>
    <p:sldId id="555" r:id="rId65"/>
    <p:sldId id="557" r:id="rId66"/>
    <p:sldId id="458" r:id="rId67"/>
    <p:sldId id="505" r:id="rId68"/>
    <p:sldId id="449" r:id="rId69"/>
    <p:sldId id="460" r:id="rId70"/>
    <p:sldId id="462" r:id="rId71"/>
    <p:sldId id="532" r:id="rId72"/>
    <p:sldId id="521" r:id="rId73"/>
    <p:sldId id="530" r:id="rId74"/>
    <p:sldId id="539" r:id="rId75"/>
    <p:sldId id="531" r:id="rId76"/>
    <p:sldId id="508" r:id="rId77"/>
    <p:sldId id="509" r:id="rId78"/>
    <p:sldId id="538" r:id="rId79"/>
    <p:sldId id="500" r:id="rId80"/>
    <p:sldId id="501" r:id="rId81"/>
    <p:sldId id="510" r:id="rId82"/>
    <p:sldId id="513" r:id="rId83"/>
    <p:sldId id="514" r:id="rId84"/>
    <p:sldId id="515" r:id="rId85"/>
    <p:sldId id="390" r:id="rId86"/>
    <p:sldId id="403" r:id="rId87"/>
    <p:sldId id="405" r:id="rId88"/>
    <p:sldId id="406" r:id="rId89"/>
    <p:sldId id="407" r:id="rId90"/>
    <p:sldId id="408" r:id="rId91"/>
    <p:sldId id="409" r:id="rId92"/>
    <p:sldId id="411" r:id="rId93"/>
    <p:sldId id="419" r:id="rId94"/>
    <p:sldId id="522" r:id="rId95"/>
    <p:sldId id="523" r:id="rId96"/>
    <p:sldId id="489" r:id="rId97"/>
    <p:sldId id="516" r:id="rId98"/>
    <p:sldId id="517" r:id="rId99"/>
    <p:sldId id="518" r:id="rId100"/>
    <p:sldId id="537" r:id="rId101"/>
    <p:sldId id="519" r:id="rId102"/>
    <p:sldId id="524" r:id="rId103"/>
    <p:sldId id="535" r:id="rId104"/>
    <p:sldId id="525" r:id="rId105"/>
    <p:sldId id="445" r:id="rId106"/>
    <p:sldId id="457" r:id="rId107"/>
    <p:sldId id="490" r:id="rId108"/>
    <p:sldId id="527" r:id="rId109"/>
    <p:sldId id="493" r:id="rId110"/>
    <p:sldId id="491" r:id="rId111"/>
    <p:sldId id="476" r:id="rId112"/>
    <p:sldId id="492" r:id="rId113"/>
    <p:sldId id="558" r:id="rId114"/>
    <p:sldId id="496" r:id="rId115"/>
    <p:sldId id="497" r:id="rId116"/>
    <p:sldId id="498" r:id="rId117"/>
    <p:sldId id="499" r:id="rId118"/>
    <p:sldId id="520" r:id="rId119"/>
    <p:sldId id="503"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snapToGrid="0">
      <p:cViewPr varScale="1">
        <p:scale>
          <a:sx n="67" d="100"/>
          <a:sy n="67" d="100"/>
        </p:scale>
        <p:origin x="48"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2/25/2026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5AB3C-81B1-2E70-BD04-3E210EC9C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58523-FEB6-5782-D598-A2BBDBD7D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B1EF-C004-E345-04FD-974014E6A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25E2BA-5A80-B438-7DCC-A0BFCF70AF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46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99C7-E537-98A8-E016-E982D18C9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F0DF0-E8A2-C44D-00F1-F602FC4A2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B7FCC-F8CC-BA5A-BA8F-BA1DE585DF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E2492A-660E-B09F-BBAA-2B0F2A3520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2/25/2026</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2/25/2026</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2/25/2026</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2/25/2026</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2/25/2026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809583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2/25/2026</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374792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2/25/2026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2/25/2026</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2/25/2026</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2/25/2026</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2/25/2026</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2/25/2026</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2/25/2026</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2/25/2026</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102.xml.rels><?xml version="1.0" encoding="UTF-8" standalone="yes"?>
<Relationships xmlns="http://schemas.openxmlformats.org/package/2006/relationships"><Relationship Id="rId3" Type="http://schemas.openxmlformats.org/officeDocument/2006/relationships/hyperlink" Target="https://arxiv.org/abs/2205.11487"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arxiv.org/abs/2204.06125" TargetMode="External"/><Relationship Id="rId4" Type="http://schemas.openxmlformats.org/officeDocument/2006/relationships/hyperlink" Target="https://arxiv.org/abs/2205.15996"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4.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110.png"/><Relationship Id="rId4" Type="http://schemas.openxmlformats.org/officeDocument/2006/relationships/image" Target="../media/image100.png"/></Relationships>
</file>

<file path=ppt/slides/_rels/slide106.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43.png"/><Relationship Id="rId7" Type="http://schemas.openxmlformats.org/officeDocument/2006/relationships/image" Target="../media/image180.png"/><Relationship Id="rId2" Type="http://schemas.openxmlformats.org/officeDocument/2006/relationships/image" Target="../media/image65.png"/><Relationship Id="rId1" Type="http://schemas.openxmlformats.org/officeDocument/2006/relationships/slideLayout" Target="../slideLayouts/slideLayout2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1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201.png"/><Relationship Id="rId4" Type="http://schemas.openxmlformats.org/officeDocument/2006/relationships/image" Target="../media/image190.png"/></Relationships>
</file>

<file path=ppt/slides/_rels/slide10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7.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230.png"/><Relationship Id="rId4" Type="http://schemas.openxmlformats.org/officeDocument/2006/relationships/image" Target="../media/image221.png"/></Relationships>
</file>

<file path=ppt/slides/_rels/slide10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330.png"/><Relationship Id="rId4" Type="http://schemas.openxmlformats.org/officeDocument/2006/relationships/image" Target="../media/image320.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2.xml"/><Relationship Id="rId4" Type="http://schemas.openxmlformats.org/officeDocument/2006/relationships/image" Target="../media/image202.png"/></Relationships>
</file>

<file path=ppt/slides/_rels/slide111.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68.png"/><Relationship Id="rId7" Type="http://schemas.openxmlformats.org/officeDocument/2006/relationships/image" Target="../media/image220.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image" Target="../media/image210.png"/><Relationship Id="rId5" Type="http://schemas.openxmlformats.org/officeDocument/2006/relationships/image" Target="../media/image370.png"/><Relationship Id="rId4" Type="http://schemas.openxmlformats.org/officeDocument/2006/relationships/image" Target="../media/image25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hyperlink" Target="https://yang-song.net/blog/2021/score/" TargetMode="External"/><Relationship Id="rId1" Type="http://schemas.openxmlformats.org/officeDocument/2006/relationships/slideLayout" Target="../slideLayouts/slideLayout22.xml"/></Relationships>
</file>

<file path=ppt/slides/_rels/slide1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beckham.nz/2021/06/28/training-gans.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en.wikipedia.org/wiki/Variational_Bayesian_method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5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110.png"/><Relationship Id="rId4" Type="http://schemas.openxmlformats.org/officeDocument/2006/relationships/image" Target="../media/image10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43.png"/><Relationship Id="rId7" Type="http://schemas.openxmlformats.org/officeDocument/2006/relationships/image" Target="../media/image180.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5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01.png"/><Relationship Id="rId4" Type="http://schemas.openxmlformats.org/officeDocument/2006/relationships/image" Target="../media/image190.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30.png"/><Relationship Id="rId4" Type="http://schemas.openxmlformats.org/officeDocument/2006/relationships/image" Target="../media/image2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330.png"/><Relationship Id="rId4" Type="http://schemas.openxmlformats.org/officeDocument/2006/relationships/image" Target="../media/image320.png"/></Relationships>
</file>

<file path=ppt/slides/_rels/slide64.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0.png"/><Relationship Id="rId4" Type="http://schemas.openxmlformats.org/officeDocument/2006/relationships/image" Target="../media/image250.png"/></Relationships>
</file>

<file path=ppt/slides/_rels/slide6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7" Type="http://schemas.openxmlformats.org/officeDocument/2006/relationships/hyperlink" Target="https://arxiv.org/abs/1905.07088"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6" Type="http://schemas.openxmlformats.org/officeDocument/2006/relationships/hyperlink" Target="https://lilianweng.github.io/posts/2021-07-11-diffusion-models/" TargetMode="External"/><Relationship Id="rId5" Type="http://schemas.openxmlformats.org/officeDocument/2006/relationships/hyperlink" Target="https://arxiv.org/abs/2208.11970" TargetMode="External"/><Relationship Id="rId4" Type="http://schemas.openxmlformats.org/officeDocument/2006/relationships/hyperlink" Target="https://arxiv.org/abs/2207.12598"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hyperlink" Target="https://arxiv.org/abs/2202.0051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hyperlink" Target="https://arxiv.org/pdf/1912.04958" TargetMode="External"/><Relationship Id="rId5" Type="http://schemas.openxmlformats.org/officeDocument/2006/relationships/hyperlink" Target="https://arxiv.org/abs/1801.01401" TargetMode="External"/><Relationship Id="rId4" Type="http://schemas.openxmlformats.org/officeDocument/2006/relationships/hyperlink" Target="https://arxiv.org/abs/1706.08500"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89.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0.png"/><Relationship Id="rId4" Type="http://schemas.openxmlformats.org/officeDocument/2006/relationships/hyperlink" Target="https://en.wikipedia.org/wiki/Wasserstein_metric"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94.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arxiv.org/abs/2206.05836" TargetMode="External"/><Relationship Id="rId4" Type="http://schemas.openxmlformats.org/officeDocument/2006/relationships/hyperlink" Target="https://arxiv.org/abs/2112.0385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2024, 2025, 2026,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Calibri" panose="020F0502020204030204"/>
                <a:ea typeface="+mn-ea"/>
                <a:cs typeface="+mn-cs"/>
              </a:rPr>
              <a:t>Generative Image </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90EF-CC62-457A-0A43-5A52CD14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8FBC2-E5C2-B8F8-9B0D-1425AC71B0AB}"/>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38375389-187F-4E8C-5C41-1360A5E598D3}"/>
              </a:ext>
            </a:extLst>
          </p:cNvPr>
          <p:cNvSpPr>
            <a:spLocks noGrp="1"/>
          </p:cNvSpPr>
          <p:nvPr>
            <p:ph idx="1"/>
          </p:nvPr>
        </p:nvSpPr>
        <p:spPr>
          <a:xfrm>
            <a:off x="723987" y="1012197"/>
            <a:ext cx="10515600" cy="5733661"/>
          </a:xfrm>
        </p:spPr>
        <p:txBody>
          <a:bodyPr>
            <a:normAutofit/>
          </a:bodyPr>
          <a:lstStyle/>
          <a:p>
            <a:pPr marL="0" indent="0">
              <a:buNone/>
            </a:pPr>
            <a:r>
              <a:rPr lang="en-US" dirty="0"/>
              <a:t>There are two broad categories of generative image models        </a:t>
            </a:r>
          </a:p>
          <a:p>
            <a:r>
              <a:rPr lang="en-US" dirty="0"/>
              <a:t>Generative Adversarial Networks (GANs) are based on </a:t>
            </a:r>
            <a:r>
              <a:rPr lang="en-US" b="1" dirty="0"/>
              <a:t>adversarial learning</a:t>
            </a:r>
            <a:r>
              <a:rPr lang="en-US" dirty="0"/>
              <a:t> </a:t>
            </a:r>
            <a:r>
              <a:rPr lang="en-US" b="1" dirty="0"/>
              <a:t>in a zero-sum non-cooperative game</a:t>
            </a:r>
            <a:endParaRPr lang="en-US" dirty="0"/>
          </a:p>
          <a:p>
            <a:pPr lvl="1"/>
            <a:r>
              <a:rPr lang="en-US" dirty="0"/>
              <a:t>Generator learns to fool the discriminator</a:t>
            </a:r>
          </a:p>
          <a:p>
            <a:pPr lvl="1"/>
            <a:r>
              <a:rPr lang="en-US" dirty="0"/>
              <a:t>Discriminator learns to discriminate between real and generated images</a:t>
            </a:r>
          </a:p>
          <a:p>
            <a:pPr lvl="1"/>
            <a:r>
              <a:rPr lang="en-US" dirty="0"/>
              <a:t>Alternating learning between generator and discriminator improves both</a:t>
            </a:r>
          </a:p>
          <a:p>
            <a:r>
              <a:rPr lang="en-US" dirty="0"/>
              <a:t>Models that </a:t>
            </a:r>
            <a:r>
              <a:rPr lang="en-US" b="1" dirty="0"/>
              <a:t>maximize likelihood of the generated image using a latent space </a:t>
            </a:r>
            <a:r>
              <a:rPr lang="en-US" dirty="0"/>
              <a:t>are our focus </a:t>
            </a:r>
          </a:p>
          <a:p>
            <a:pPr lvl="1"/>
            <a:r>
              <a:rPr lang="en-US" dirty="0"/>
              <a:t>Autoregressive models – see text </a:t>
            </a:r>
          </a:p>
          <a:p>
            <a:pPr lvl="1"/>
            <a:r>
              <a:rPr lang="en-US" b="1" dirty="0"/>
              <a:t>Variational autoencoders   </a:t>
            </a:r>
          </a:p>
          <a:p>
            <a:pPr lvl="1"/>
            <a:r>
              <a:rPr lang="en-US" dirty="0"/>
              <a:t>Flow-based models    </a:t>
            </a:r>
          </a:p>
          <a:p>
            <a:pPr lvl="1"/>
            <a:r>
              <a:rPr lang="en-US" b="1" dirty="0"/>
              <a:t>Diffusion models    </a:t>
            </a:r>
          </a:p>
          <a:p>
            <a:pPr lvl="1"/>
            <a:endParaRPr lang="en-US" b="1" dirty="0"/>
          </a:p>
          <a:p>
            <a:pPr lvl="1"/>
            <a:endParaRPr lang="en-US" b="1" dirty="0"/>
          </a:p>
          <a:p>
            <a:endParaRPr lang="en-US" dirty="0"/>
          </a:p>
        </p:txBody>
      </p:sp>
    </p:spTree>
    <p:extLst>
      <p:ext uri="{BB962C8B-B14F-4D97-AF65-F5344CB8AC3E}">
        <p14:creationId xmlns:p14="http://schemas.microsoft.com/office/powerpoint/2010/main" val="330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C</a:t>
                </a:r>
                <a:r>
                  <a:rPr lang="en-US" sz="2800" dirty="0">
                    <a:latin typeface="+mn-lt"/>
                    <a:cs typeface="Segoe UI" panose="020B0502040204020203" pitchFamily="34" charset="0"/>
                  </a:rPr>
                  <a:t>lassifier-free guidance algorithms overcome limitations of classifier guidance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above for the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Introduce a trade-off parameter, </a:t>
                </a:r>
                <a14:m>
                  <m:oMath xmlns:m="http://schemas.openxmlformats.org/officeDocument/2006/math">
                    <m:r>
                      <a:rPr lang="en-US" sz="2800" i="1">
                        <a:latin typeface="Cambria Math" panose="02040503050406030204" pitchFamily="18" charset="0"/>
                      </a:rPr>
                      <m:t>𝑠</m:t>
                    </m:r>
                  </m:oMath>
                </a14:m>
                <a:r>
                  <a:rPr lang="en-US" sz="2800" dirty="0">
                    <a:latin typeface="+mn-lt"/>
                    <a:cs typeface="Segoe UI" panose="020B0502040204020203" pitchFamily="34" charset="0"/>
                  </a:rPr>
                  <a:t>, between conditional gradient and likelihood of image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Gradient of the guided generative model with no classifier term</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642132" cy="5570012"/>
          </a:xfrm>
        </p:spPr>
        <p:txBody>
          <a:bodyPr/>
          <a:lstStyle/>
          <a:p>
            <a:pPr marL="0" indent="0">
              <a:buNone/>
            </a:pPr>
            <a:r>
              <a:rPr lang="en-US" sz="2800" dirty="0">
                <a:latin typeface="+mj-lt"/>
                <a:cs typeface="Segoe UI" panose="020B0502040204020203" pitchFamily="34" charset="0"/>
              </a:rPr>
              <a:t>Example of classifier-free guidance</a:t>
            </a:r>
          </a:p>
          <a:p>
            <a:r>
              <a:rPr lang="en-US" sz="2800" dirty="0">
                <a:latin typeface="+mj-lt"/>
                <a:cs typeface="Segoe UI" panose="020B0502040204020203" pitchFamily="34" charset="0"/>
              </a:rPr>
              <a:t>Unconditional diffusion model on left</a:t>
            </a:r>
          </a:p>
          <a:p>
            <a:r>
              <a:rPr lang="en-US" sz="2800" dirty="0">
                <a:latin typeface="+mj-lt"/>
                <a:cs typeface="Segoe UI" panose="020B0502040204020203" pitchFamily="34" charset="0"/>
              </a:rPr>
              <a:t>Classifier-free guidance on right</a:t>
            </a:r>
          </a:p>
          <a:p>
            <a:r>
              <a:rPr lang="en-US" sz="2800" dirty="0">
                <a:latin typeface="+mj-lt"/>
                <a:cs typeface="Segoe UI" panose="020B0502040204020203" pitchFamily="34" charset="0"/>
              </a:rPr>
              <a:t>Notice more specific response with classifier-free guidance </a:t>
            </a: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21A50-A61F-EA59-E122-4558275E8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5457A-5AC9-2EED-1C93-F5D073DC16A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7D2119FE-A7EC-DCE0-339E-20A191AB8101}"/>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Other references on guided image generation   </a:t>
            </a:r>
          </a:p>
          <a:p>
            <a:pPr marL="0" indent="0">
              <a:buNone/>
            </a:pPr>
            <a:r>
              <a:rPr lang="en-US" sz="2800" dirty="0">
                <a:latin typeface="+mn-lt"/>
                <a:hlinkClick r:id="rId3"/>
              </a:rPr>
              <a:t>Photorealistic Text-to-Image Diffusion Models with Deep Language Understanding, </a:t>
            </a:r>
            <a:r>
              <a:rPr lang="en-US" sz="2800" dirty="0" err="1">
                <a:latin typeface="+mn-lt"/>
                <a:hlinkClick r:id="rId3"/>
              </a:rPr>
              <a:t>Saharia</a:t>
            </a:r>
            <a:r>
              <a:rPr lang="en-US" sz="2800" dirty="0">
                <a:latin typeface="+mn-lt"/>
                <a:hlinkClick r:id="rId3"/>
              </a:rPr>
              <a:t>, et. al., 2022</a:t>
            </a:r>
            <a:endParaRPr lang="en-US" sz="2800" dirty="0">
              <a:latin typeface="+mn-lt"/>
            </a:endParaRPr>
          </a:p>
          <a:p>
            <a:pPr marL="0" indent="0">
              <a:buNone/>
            </a:pPr>
            <a:r>
              <a:rPr lang="en-US" sz="2800" dirty="0">
                <a:latin typeface="+mn-lt"/>
                <a:hlinkClick r:id="rId4"/>
              </a:rPr>
              <a:t>Text2Human: Text-Driven Controllable Human Image Generation, </a:t>
            </a:r>
            <a:r>
              <a:rPr lang="en-US" sz="2800" dirty="0" err="1">
                <a:latin typeface="+mn-lt"/>
                <a:hlinkClick r:id="rId4"/>
              </a:rPr>
              <a:t>Jaing</a:t>
            </a:r>
            <a:r>
              <a:rPr lang="en-US" sz="2800" dirty="0">
                <a:latin typeface="+mn-lt"/>
                <a:hlinkClick r:id="rId4"/>
              </a:rPr>
              <a:t>, et. al., 2022</a:t>
            </a:r>
            <a:endParaRPr lang="en-US" sz="2800" dirty="0">
              <a:latin typeface="+mn-lt"/>
            </a:endParaRPr>
          </a:p>
          <a:p>
            <a:pPr marL="0" indent="0">
              <a:buNone/>
            </a:pPr>
            <a:r>
              <a:rPr lang="en-US" sz="2800" dirty="0">
                <a:latin typeface="+mn-lt"/>
                <a:hlinkClick r:id="rId5"/>
              </a:rPr>
              <a:t>Hierarchical Text-Conditional Image Generation with GLIP </a:t>
            </a:r>
            <a:r>
              <a:rPr lang="en-US" sz="2800" dirty="0" err="1">
                <a:latin typeface="+mn-lt"/>
                <a:hlinkClick r:id="rId5"/>
              </a:rPr>
              <a:t>Latents</a:t>
            </a:r>
            <a:r>
              <a:rPr lang="en-US" sz="2800" dirty="0">
                <a:latin typeface="+mn-lt"/>
                <a:hlinkClick r:id="rId5"/>
              </a:rPr>
              <a:t>, Ramesh, et. al. 2022</a:t>
            </a:r>
            <a:endParaRPr lang="en-US" sz="2800" dirty="0">
              <a:latin typeface="+mn-lt"/>
            </a:endParaRPr>
          </a:p>
          <a:p>
            <a:pPr marL="0" inden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591625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15735407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fontScale="92500"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1C6D83-7656-12DC-FD67-7573949A63A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64303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fontScale="92500" lnSpcReduction="2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𝑻</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𝟎</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34D2B8-76F5-F96C-2102-A92B6DD5318C}"/>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166045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D59997-8F6B-9E31-E905-E67D8A01214D}"/>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fontScale="77500" lnSpcReduction="2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AB2D650-1CCB-9CCD-2362-226342AF363E}"/>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128783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fontScale="92500" lnSpcReduction="20000"/>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a:solidFill>
                              <a:srgbClr val="FF0000"/>
                            </a:solidFill>
                            <a:latin typeface="Cambria Math" panose="02040503050406030204" pitchFamily="18" charset="0"/>
                          </a:rPr>
                        </m:ctrlPr>
                      </m:dPr>
                      <m:e>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AD7EDC1-680F-24B9-22F0-2CBA377CB485}"/>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425675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r>
                  <a:rPr lang="en-US" b="1" dirty="0"/>
                  <a:t>Learn to match the latent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771254"/>
            <a:ext cx="1672690"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flipH="1">
            <a:off x="6766560" y="3771254"/>
            <a:ext cx="321332"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F56E5ED-179D-364A-190C-DE15BC6347C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3828429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219413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fontScale="92500" lnSpcReduction="20000"/>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83A587-8481-0BD9-FA61-DEC0CF041692}"/>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68034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EF99E-40E3-5FE5-9148-E3CF5BA272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443D6-A93E-E52E-5F06-B1A55B33BD48}"/>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32620265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77500" lnSpcReduction="200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60603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55164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fontScale="85000" lnSpcReduction="10000"/>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a:t>
                </a:r>
                <a:r>
                  <a:rPr lang="en-US" b="1" dirty="0"/>
                  <a:t>KL divergence between the final latent distribution and the Gaussian prior</a:t>
                </a:r>
                <a:r>
                  <a:rPr lang="en-US" dirty="0"/>
                  <a:t>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61256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fontScale="92500" lnSpcReduction="10000"/>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a:t>
                </a:r>
                <a:r>
                  <a:rPr lang="en-US" b="1" dirty="0"/>
                  <a:t>KL divergence between the forward and reverse diffusion process  </a:t>
                </a:r>
              </a:p>
              <a:p>
                <a:r>
                  <a:rPr lang="en-US" dirty="0"/>
                  <a:t>Minimize this term by matching the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2201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a:t>
                </a:r>
                <a:r>
                  <a:rPr lang="en-US" b="1" dirty="0"/>
                  <a:t>learned noise term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b="1" dirty="0"/>
                  <a:t>Match the score of the forward process</a:t>
                </a:r>
                <a:r>
                  <a:rPr lang="en-US" dirty="0"/>
                  <a:t>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168538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fontScale="85000" lnSpcReduction="10000"/>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3742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 </a:t>
                </a:r>
                <a14:m>
                  <m:oMath xmlns:m="http://schemas.openxmlformats.org/officeDocument/2006/math">
                    <m:r>
                      <a:rPr lang="en-US" b="0" i="1" smtClean="0">
                        <a:latin typeface="Cambria Math" panose="02040503050406030204" pitchFamily="18" charset="0"/>
                      </a:rPr>
                      <m:t>𝑧</m:t>
                    </m:r>
                  </m:oMath>
                </a14:m>
                <a:endParaRPr lang="en-US" dirty="0"/>
              </a:p>
              <a:p>
                <a:r>
                  <a:rPr lang="en-US" dirty="0"/>
                  <a:t>A discriminator attempts to differentiate between actual data instances, </a:t>
                </a:r>
                <a14:m>
                  <m:oMath xmlns:m="http://schemas.openxmlformats.org/officeDocument/2006/math">
                    <m:r>
                      <a:rPr lang="en-US" b="0" i="1" smtClean="0">
                        <a:latin typeface="Cambria Math" panose="02040503050406030204" pitchFamily="18" charset="0"/>
                      </a:rPr>
                      <m:t>𝑥</m:t>
                    </m:r>
                  </m:oMath>
                </a14:m>
                <a:r>
                  <a:rPr lang="en-US" dirty="0"/>
                  <a:t>, and generated data,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r>
                  <a:rPr lang="en-US" dirty="0"/>
                  <a:t>The generator and discriminator engage in a </a:t>
                </a:r>
                <a:r>
                  <a:rPr lang="en-US" b="1" dirty="0"/>
                  <a:t>two player non-cooperative zero-sum game</a:t>
                </a:r>
                <a:r>
                  <a:rPr lang="en-US" dirty="0"/>
                  <a:t> where the generator and discriminator learn in opposition to each other </a:t>
                </a:r>
              </a:p>
              <a:p>
                <a:r>
                  <a:rPr lang="en-US" dirty="0"/>
                  <a:t>Training GANs can be tricky and results can be erratic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26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3"/>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37" grpId="0"/>
      <p:bldP spid="21" grpId="0"/>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1280780" cy="5593468"/>
              </a:xfrm>
            </p:spPr>
            <p:txBody>
              <a:bodyPr>
                <a:normAutofit fontScale="925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1280780" cy="5593468"/>
              </a:xfrm>
              <a:blipFill>
                <a:blip r:embed="rId2"/>
                <a:stretch>
                  <a:fillRect l="-972" t="-1634" r="-918"/>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b="1" dirty="0"/>
                  <a:t>Maximizing WRT </a:t>
                </a:r>
                <a14:m>
                  <m:oMath xmlns:m="http://schemas.openxmlformats.org/officeDocument/2006/math">
                    <m:sSub>
                      <m:sSubPr>
                        <m:ctrlPr>
                          <a:rPr lang="en-US" sz="3600" b="1" i="1">
                            <a:latin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rPr>
                          <m:t>𝜽</m:t>
                        </m:r>
                      </m:e>
                      <m:sub>
                        <m:r>
                          <a:rPr lang="en-US" sz="3600" b="1" i="1">
                            <a:latin typeface="Cambria Math" panose="02040503050406030204" pitchFamily="18" charset="0"/>
                          </a:rPr>
                          <m:t>𝑫</m:t>
                        </m:r>
                      </m:sub>
                    </m:sSub>
                  </m:oMath>
                </a14:m>
                <a:r>
                  <a:rPr lang="en-US" sz="3400" b="1" dirty="0"/>
                  <a:t>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b="1" dirty="0"/>
                  <a:t>Minimizing WRT </a:t>
                </a:r>
                <a14:m>
                  <m:oMath xmlns:m="http://schemas.openxmlformats.org/officeDocument/2006/math">
                    <m:sSub>
                      <m:sSubPr>
                        <m:ctrlPr>
                          <a:rPr lang="en-US" sz="3600" b="1" i="1">
                            <a:latin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rPr>
                          <m:t>𝜽</m:t>
                        </m:r>
                      </m:e>
                      <m:sub>
                        <m:r>
                          <a:rPr lang="en-US" sz="3600" b="1" i="1">
                            <a:latin typeface="Cambria Math" panose="02040503050406030204" pitchFamily="18" charset="0"/>
                            <a:ea typeface="Cambria Math" panose="02040503050406030204" pitchFamily="18" charset="0"/>
                          </a:rPr>
                          <m:t>𝑮</m:t>
                        </m:r>
                      </m:sub>
                    </m:sSub>
                  </m:oMath>
                </a14:m>
                <a:r>
                  <a:rPr lang="en-US" sz="3400" b="1" dirty="0"/>
                  <a:t>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A89-2AAF-A51B-694D-2A4D338B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33A2C-F40E-96DF-EEDC-70718C6E04F1}"/>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B4E9330-0F5C-E43D-C10B-F077C912A42D}"/>
              </a:ext>
            </a:extLst>
          </p:cNvPr>
          <p:cNvSpPr>
            <a:spLocks noGrp="1"/>
          </p:cNvSpPr>
          <p:nvPr>
            <p:ph idx="1"/>
          </p:nvPr>
        </p:nvSpPr>
        <p:spPr>
          <a:xfrm>
            <a:off x="789301" y="1124339"/>
            <a:ext cx="10515600" cy="5593468"/>
          </a:xfrm>
        </p:spPr>
        <p:txBody>
          <a:bodyPr/>
          <a:lstStyle/>
          <a:p>
            <a:pPr marL="0" indent="0">
              <a:buNone/>
            </a:pPr>
            <a:r>
              <a:rPr lang="en-US" dirty="0"/>
              <a:t>Why do we need GANs when we have other image generative algorithms?  </a:t>
            </a:r>
          </a:p>
          <a:p>
            <a:r>
              <a:rPr lang="en-US" dirty="0"/>
              <a:t>GANs are effective image generators</a:t>
            </a:r>
          </a:p>
          <a:p>
            <a:r>
              <a:rPr lang="en-US" dirty="0"/>
              <a:t>GANs are used for other generative tasks</a:t>
            </a:r>
          </a:p>
          <a:p>
            <a:pPr lvl="1"/>
            <a:r>
              <a:rPr lang="en-US" dirty="0"/>
              <a:t>Segmentation of images</a:t>
            </a:r>
          </a:p>
          <a:p>
            <a:pPr lvl="1"/>
            <a:r>
              <a:rPr lang="en-US" dirty="0"/>
              <a:t>3-D depth maps</a:t>
            </a:r>
          </a:p>
          <a:p>
            <a:pPr lvl="1"/>
            <a:r>
              <a:rPr lang="en-US" dirty="0"/>
              <a:t>…</a:t>
            </a:r>
          </a:p>
          <a:p>
            <a:r>
              <a:rPr lang="en-US" dirty="0"/>
              <a:t>But, GANs are </a:t>
            </a:r>
            <a:r>
              <a:rPr lang="en-US" b="1" dirty="0"/>
              <a:t>notoriously hard to train</a:t>
            </a:r>
          </a:p>
          <a:p>
            <a:pPr lvl="1"/>
            <a:r>
              <a:rPr lang="en-US" dirty="0"/>
              <a:t>GANs can easily learn the wrong distribution</a:t>
            </a:r>
          </a:p>
          <a:p>
            <a:pPr lvl="1"/>
            <a:r>
              <a:rPr lang="en-US" dirty="0"/>
              <a:t>GAN loss function can focus on just one mode of the distribution, known as </a:t>
            </a:r>
            <a:r>
              <a:rPr lang="en-US" b="1" dirty="0"/>
              <a:t>mode collapse</a:t>
            </a:r>
          </a:p>
          <a:p>
            <a:pPr marL="0" indent="0">
              <a:buNone/>
            </a:pPr>
            <a:r>
              <a:rPr lang="en-US" dirty="0">
                <a:hlinkClick r:id="rId2"/>
              </a:rPr>
              <a:t>Christopher Beckham’s blog post with practical advice on training GANs</a:t>
            </a:r>
            <a:endParaRPr lang="en-US" b="1" dirty="0"/>
          </a:p>
        </p:txBody>
      </p:sp>
    </p:spTree>
    <p:extLst>
      <p:ext uri="{BB962C8B-B14F-4D97-AF65-F5344CB8AC3E}">
        <p14:creationId xmlns:p14="http://schemas.microsoft.com/office/powerpoint/2010/main" val="38917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improve learning, the latent variable space is lower dimensional than the input space    </a:t>
                </a:r>
              </a:p>
              <a:p>
                <a:r>
                  <a:rPr lang="en-US" dirty="0"/>
                  <a:t>Single 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smtClean="0">
                            <a:latin typeface="Cambria Math" panose="02040503050406030204" pitchFamily="18" charset="0"/>
                          </a:rPr>
                          <m:t>𝒛</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of images generated</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50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7B4B8-56A9-02B0-9820-4C62AB156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92A37F-2E42-D0E7-9C63-866B1979788A}"/>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p:sp>
        <p:nvSpPr>
          <p:cNvPr id="3" name="Content Placeholder 2">
            <a:extLst>
              <a:ext uri="{FF2B5EF4-FFF2-40B4-BE49-F238E27FC236}">
                <a16:creationId xmlns:a16="http://schemas.microsoft.com/office/drawing/2014/main" id="{DA801431-C10D-FC88-4584-E9B2E52C0660}"/>
              </a:ext>
            </a:extLst>
          </p:cNvPr>
          <p:cNvSpPr>
            <a:spLocks noGrp="1"/>
          </p:cNvSpPr>
          <p:nvPr>
            <p:ph idx="1"/>
          </p:nvPr>
        </p:nvSpPr>
        <p:spPr>
          <a:xfrm>
            <a:off x="629813" y="2794437"/>
            <a:ext cx="10515600" cy="3944680"/>
          </a:xfrm>
        </p:spPr>
        <p:txBody>
          <a:bodyPr>
            <a:normAutofit/>
          </a:bodyPr>
          <a:lstStyle/>
          <a:p>
            <a:pPr marL="0" indent="0">
              <a:buNone/>
            </a:pPr>
            <a:r>
              <a:rPr lang="en-US" dirty="0"/>
              <a:t>Flow-based models directly estimate a probability distribution which can be inverted to generate images   </a:t>
            </a:r>
          </a:p>
          <a:p>
            <a:r>
              <a:rPr lang="en-US" dirty="0"/>
              <a:t>Need to learn inverse function limits complexity of images generated</a:t>
            </a:r>
          </a:p>
          <a:p>
            <a:r>
              <a:rPr lang="en-US" dirty="0"/>
              <a:t>In order to generate complex distributions, the flow an inverse models require massive numbers of free parameters</a:t>
            </a:r>
          </a:p>
          <a:p>
            <a:r>
              <a:rPr lang="en-US" dirty="0"/>
              <a:t>Complex models require long training and inference times </a:t>
            </a:r>
          </a:p>
        </p:txBody>
      </p:sp>
      <p:pic>
        <p:nvPicPr>
          <p:cNvPr id="6" name="Picture 5">
            <a:extLst>
              <a:ext uri="{FF2B5EF4-FFF2-40B4-BE49-F238E27FC236}">
                <a16:creationId xmlns:a16="http://schemas.microsoft.com/office/drawing/2014/main" id="{648C22DE-A640-F885-0C27-CA47D53AF47F}"/>
              </a:ext>
            </a:extLst>
          </p:cNvPr>
          <p:cNvPicPr>
            <a:picLocks noChangeAspect="1"/>
          </p:cNvPicPr>
          <p:nvPr/>
        </p:nvPicPr>
        <p:blipFill>
          <a:blip r:embed="rId2"/>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364948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lnSpcReduction="10000"/>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Inpainting to fill gaps in image mosaics</a:t>
            </a:r>
          </a:p>
          <a:p>
            <a:r>
              <a:rPr lang="en-US" dirty="0"/>
              <a:t>Creation of images for virtual worlds   </a:t>
            </a:r>
          </a:p>
          <a:p>
            <a:r>
              <a:rPr lang="en-US" dirty="0"/>
              <a:t>Generation of 3-d scene maps</a:t>
            </a:r>
          </a:p>
          <a:p>
            <a:r>
              <a:rPr lang="en-US" dirty="0"/>
              <a:t>Segmentation of images </a:t>
            </a:r>
          </a:p>
          <a:p>
            <a:r>
              <a:rPr lang="en-US" dirty="0"/>
              <a:t>Optical flow and motion detection</a:t>
            </a:r>
          </a:p>
          <a:p>
            <a:r>
              <a:rPr lang="en-US" dirty="0" err="1"/>
              <a:t>Etc</a:t>
            </a:r>
            <a:r>
              <a:rPr lang="en-US" dirty="0"/>
              <a:t>….</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new </a:t>
                </a:r>
                <a:r>
                  <a:rPr lang="en-US" b="1" dirty="0"/>
                  <a:t>latent variables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b="1"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a:t>
                </a:r>
                <a:r>
                  <a:rPr lang="en-US" b="1" dirty="0"/>
                  <a:t>stack of restricted VAEs </a:t>
                </a:r>
                <a:r>
                  <a:rPr lang="en-US" dirty="0"/>
                  <a:t>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1124339"/>
            <a:ext cx="3499670" cy="3088432"/>
          </a:xfrm>
        </p:spPr>
        <p:txBody>
          <a:bodyPr>
            <a:normAutofit/>
          </a:bodyPr>
          <a:lstStyle/>
          <a:p>
            <a:pPr marL="0" indent="0">
              <a:buNone/>
            </a:pPr>
            <a:r>
              <a:rPr lang="en-US" dirty="0"/>
              <a:t>Church steeple images generated by Denoising Diffusion Probabilistic Models, </a:t>
            </a:r>
            <a:r>
              <a:rPr lang="en-US" dirty="0">
                <a:hlinkClick r:id="rId2"/>
              </a:rPr>
              <a:t>Ho, et. al., 2020 </a:t>
            </a:r>
            <a:endParaRPr lang="en-US" dirty="0"/>
          </a:p>
        </p:txBody>
      </p:sp>
      <p:pic>
        <p:nvPicPr>
          <p:cNvPr id="6" name="Picture 5">
            <a:extLst>
              <a:ext uri="{FF2B5EF4-FFF2-40B4-BE49-F238E27FC236}">
                <a16:creationId xmlns:a16="http://schemas.microsoft.com/office/drawing/2014/main" id="{B798460E-7B56-8D4F-8401-F7A2AF718DCA}"/>
              </a:ext>
            </a:extLst>
          </p:cNvPr>
          <p:cNvPicPr>
            <a:picLocks noChangeAspect="1"/>
          </p:cNvPicPr>
          <p:nvPr/>
        </p:nvPicPr>
        <p:blipFill>
          <a:blip r:embed="rId3"/>
          <a:stretch>
            <a:fillRect/>
          </a:stretch>
        </p:blipFill>
        <p:spPr>
          <a:xfrm>
            <a:off x="4370615" y="838201"/>
            <a:ext cx="7538434" cy="5932714"/>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446314" y="1124339"/>
            <a:ext cx="11457215" cy="509199"/>
          </a:xfrm>
        </p:spPr>
        <p:txBody>
          <a:bodyPr>
            <a:normAutofit/>
          </a:bodyPr>
          <a:lstStyle/>
          <a:p>
            <a:pPr marL="0" indent="0">
              <a:buNone/>
            </a:pPr>
            <a:r>
              <a:rPr lang="en-US" dirty="0"/>
              <a:t>Images generated by Denoising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CDCD293E-01CA-4DFC-F237-50E45BCD5B06}"/>
              </a:ext>
            </a:extLst>
          </p:cNvPr>
          <p:cNvPicPr>
            <a:picLocks noChangeAspect="1"/>
          </p:cNvPicPr>
          <p:nvPr/>
        </p:nvPicPr>
        <p:blipFill>
          <a:blip r:embed="rId3"/>
          <a:stretch>
            <a:fillRect/>
          </a:stretch>
        </p:blipFill>
        <p:spPr>
          <a:xfrm>
            <a:off x="1453243" y="1709186"/>
            <a:ext cx="9029700" cy="514881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1896887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F6387-7F3A-5962-7D77-282DC9B912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2025E-7977-8F80-A7F3-0188AC7FE469}"/>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E3ED1F-246A-8DA0-E6D3-9353BA0179DD}"/>
                  </a:ext>
                </a:extLst>
              </p:cNvPr>
              <p:cNvSpPr>
                <a:spLocks noGrp="1"/>
              </p:cNvSpPr>
              <p:nvPr>
                <p:ph idx="1"/>
              </p:nvPr>
            </p:nvSpPr>
            <p:spPr>
              <a:xfrm>
                <a:off x="789302" y="1159329"/>
                <a:ext cx="4963798" cy="5558478"/>
              </a:xfrm>
            </p:spPr>
            <p:txBody>
              <a:bodyPr>
                <a:normAutofit/>
              </a:bodyPr>
              <a:lstStyle/>
              <a:p>
                <a:pPr marL="0" indent="0">
                  <a:buNone/>
                </a:pPr>
                <a:r>
                  <a:rPr lang="en-US" dirty="0"/>
                  <a:t>VAEs are a building block of diffusion models  </a:t>
                </a:r>
              </a:p>
              <a:p>
                <a:r>
                  <a:rPr lang="en-US" b="1" dirty="0"/>
                  <a:t>Low-dimensional latent space, </a:t>
                </a:r>
                <a14:m>
                  <m:oMath xmlns:m="http://schemas.openxmlformats.org/officeDocument/2006/math">
                    <m:r>
                      <a:rPr lang="en-US" b="1" i="1">
                        <a:latin typeface="Cambria Math" panose="02040503050406030204" pitchFamily="18" charset="0"/>
                      </a:rPr>
                      <m:t>𝒛</m:t>
                    </m:r>
                  </m:oMath>
                </a14:m>
                <a:r>
                  <a:rPr lang="en-US" dirty="0"/>
                  <a:t>, embeds image features   </a:t>
                </a:r>
              </a:p>
              <a:p>
                <a:r>
                  <a:rPr lang="en-US" b="1" dirty="0">
                    <a:latin typeface="+mn-lt"/>
                  </a:rPr>
                  <a:t>Encoder</a:t>
                </a:r>
                <a:r>
                  <a:rPr lang="en-US" dirty="0">
                    <a:latin typeface="+mn-lt"/>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latin typeface="+mn-lt"/>
                  </a:rPr>
                  <a:t> </a:t>
                </a:r>
                <a:r>
                  <a:rPr lang="en-US" sz="2800" b="1" dirty="0"/>
                  <a:t>is a neural network </a:t>
                </a:r>
                <a:r>
                  <a:rPr lang="en-US" sz="2800" dirty="0"/>
                  <a:t>with learned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sz="2800" b="1" dirty="0"/>
              </a:p>
              <a:p>
                <a:r>
                  <a:rPr lang="en-US" b="1" dirty="0">
                    <a:latin typeface="+mn-lt"/>
                  </a:rPr>
                  <a:t>Decoder</a:t>
                </a:r>
                <a:r>
                  <a:rPr lang="en-US" dirty="0">
                    <a:latin typeface="+mn-lt"/>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latin typeface="+mn-lt"/>
                  </a:rPr>
                  <a:t>, </a:t>
                </a:r>
                <a:r>
                  <a:rPr lang="en-US" b="1" dirty="0"/>
                  <a:t>is a neural network </a:t>
                </a:r>
                <a:r>
                  <a:rPr lang="en-US" dirty="0"/>
                  <a:t>with learned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b="1" dirty="0"/>
              </a:p>
            </p:txBody>
          </p:sp>
        </mc:Choice>
        <mc:Fallback xmlns="">
          <p:sp>
            <p:nvSpPr>
              <p:cNvPr id="3" name="Content Placeholder 2">
                <a:extLst>
                  <a:ext uri="{FF2B5EF4-FFF2-40B4-BE49-F238E27FC236}">
                    <a16:creationId xmlns:a16="http://schemas.microsoft.com/office/drawing/2014/main" id="{27E3ED1F-246A-8DA0-E6D3-9353BA0179DD}"/>
                  </a:ext>
                </a:extLst>
              </p:cNvPr>
              <p:cNvSpPr>
                <a:spLocks noGrp="1" noRot="1" noChangeAspect="1" noMove="1" noResize="1" noEditPoints="1" noAdjustHandles="1" noChangeArrowheads="1" noChangeShapeType="1" noTextEdit="1"/>
              </p:cNvSpPr>
              <p:nvPr>
                <p:ph idx="1"/>
              </p:nvPr>
            </p:nvSpPr>
            <p:spPr>
              <a:xfrm>
                <a:off x="789302" y="1159329"/>
                <a:ext cx="4963798" cy="5558478"/>
              </a:xfrm>
              <a:blipFill>
                <a:blip r:embed="rId2"/>
                <a:stretch>
                  <a:fillRect l="-2454" t="-1754" r="-28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28C5FA7-9914-84BA-234A-D4D44D9481A6}"/>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92C2EEEF-935B-19EA-16EB-92582699A005}"/>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4" name="Straight Arrow Connector 3">
            <a:extLst>
              <a:ext uri="{FF2B5EF4-FFF2-40B4-BE49-F238E27FC236}">
                <a16:creationId xmlns:a16="http://schemas.microsoft.com/office/drawing/2014/main" id="{6FA59663-EB01-049D-AF55-91849879D764}"/>
              </a:ext>
            </a:extLst>
          </p:cNvPr>
          <p:cNvCxnSpPr>
            <a:cxnSpLocks/>
          </p:cNvCxnSpPr>
          <p:nvPr/>
        </p:nvCxnSpPr>
        <p:spPr>
          <a:xfrm>
            <a:off x="5644243" y="2313214"/>
            <a:ext cx="3069771" cy="985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F9D404-B0AA-9B44-6BA4-19310C32EBBD}"/>
              </a:ext>
            </a:extLst>
          </p:cNvPr>
          <p:cNvCxnSpPr>
            <a:cxnSpLocks/>
          </p:cNvCxnSpPr>
          <p:nvPr/>
        </p:nvCxnSpPr>
        <p:spPr>
          <a:xfrm>
            <a:off x="5165271" y="3173186"/>
            <a:ext cx="2476500" cy="27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9095212-7984-169B-63E1-F29D77B6A737}"/>
              </a:ext>
            </a:extLst>
          </p:cNvPr>
          <p:cNvCxnSpPr>
            <a:cxnSpLocks/>
          </p:cNvCxnSpPr>
          <p:nvPr/>
        </p:nvCxnSpPr>
        <p:spPr>
          <a:xfrm flipV="1">
            <a:off x="5181045" y="3858986"/>
            <a:ext cx="4605212" cy="6313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94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6D0-9AA3-B791-02B1-B5004A43F9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AD4ECC-2255-7E64-090F-A70AA61CFAD5}"/>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A392E2-DBDF-53AD-FDA8-ECE387876BF8}"/>
                  </a:ext>
                </a:extLst>
              </p:cNvPr>
              <p:cNvSpPr>
                <a:spLocks noGrp="1"/>
              </p:cNvSpPr>
              <p:nvPr>
                <p:ph idx="1"/>
              </p:nvPr>
            </p:nvSpPr>
            <p:spPr>
              <a:xfrm>
                <a:off x="789302" y="877186"/>
                <a:ext cx="4991012" cy="5840621"/>
              </a:xfrm>
            </p:spPr>
            <p:txBody>
              <a:bodyPr>
                <a:normAutofit/>
              </a:bodyPr>
              <a:lstStyle/>
              <a:p>
                <a:pPr marL="0" indent="0">
                  <a:buNone/>
                </a:pPr>
                <a:r>
                  <a:rPr lang="en-US" dirty="0"/>
                  <a:t>Why not just use a simple autoencoder? </a:t>
                </a:r>
              </a:p>
              <a:p>
                <a:r>
                  <a:rPr lang="en-US" dirty="0">
                    <a:latin typeface="+mn-lt"/>
                  </a:rPr>
                  <a:t>Autoencoders train an encoder and decoder to minimize loss, </a:t>
                </a:r>
                <a14:m>
                  <m:oMath xmlns:m="http://schemas.openxmlformats.org/officeDocument/2006/math">
                    <m:r>
                      <a:rPr lang="en-US" i="1">
                        <a:latin typeface="Cambria Math" panose="02040503050406030204" pitchFamily="18" charset="0"/>
                      </a:rPr>
                      <m:t>𝐿</m:t>
                    </m:r>
                  </m:oMath>
                </a14:m>
                <a:r>
                  <a:rPr lang="en-US" dirty="0">
                    <a:latin typeface="+mn-lt"/>
                  </a:rPr>
                  <a:t>, between original and generated image</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rPr>
                          </m:ctrlPr>
                        </m:funcPr>
                        <m:fName>
                          <m:limLow>
                            <m:limLowPr>
                              <m:ctrlPr>
                                <a:rPr lang="en-US" sz="2800" i="1" smtClean="0">
                                  <a:latin typeface="Cambria Math" panose="02040503050406030204" pitchFamily="18" charset="0"/>
                                </a:rPr>
                              </m:ctrlPr>
                            </m:limLowPr>
                            <m:e>
                              <m:r>
                                <m:rPr>
                                  <m:sty m:val="p"/>
                                </m:rPr>
                                <a:rPr lang="en-US" sz="2800" b="0" i="0" smtClean="0">
                                  <a:latin typeface="Cambria Math" panose="02040503050406030204" pitchFamily="18" charset="0"/>
                                </a:rPr>
                                <m:t>arg</m:t>
                              </m:r>
                              <m:r>
                                <m:rPr>
                                  <m:sty m:val="p"/>
                                </m:rPr>
                                <a:rPr lang="en-US" sz="2800" i="0" smtClean="0">
                                  <a:latin typeface="Cambria Math" panose="02040503050406030204" pitchFamily="18" charset="0"/>
                                </a:rPr>
                                <m:t>min</m:t>
                              </m:r>
                            </m:e>
                            <m:lim>
                              <m:r>
                                <a:rPr lang="en-US" sz="2800" i="1" smtClean="0">
                                  <a:latin typeface="Cambria Math" panose="02040503050406030204" pitchFamily="18" charset="0"/>
                                  <a:ea typeface="Cambria Math" panose="02040503050406030204" pitchFamily="18" charset="0"/>
                                </a:rPr>
                                <m:t>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lim>
                          </m:limLow>
                        </m:fName>
                        <m:e>
                          <m:r>
                            <a:rPr lang="en-US" sz="2800" b="0" i="1" smtClean="0">
                              <a:latin typeface="Cambria Math" panose="02040503050406030204" pitchFamily="18" charset="0"/>
                            </a:rPr>
                            <m:t>𝐿</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e>
                          </m:d>
                        </m:e>
                      </m:func>
                    </m:oMath>
                  </m:oMathPara>
                </a14:m>
                <a:endParaRPr lang="en-US" sz="2800" dirty="0">
                  <a:latin typeface="+mn-lt"/>
                </a:endParaRPr>
              </a:p>
              <a:p>
                <a:r>
                  <a:rPr lang="en-US" dirty="0">
                    <a:latin typeface="+mn-lt"/>
                  </a:rPr>
                  <a:t>But this formulation is deterministic</a:t>
                </a:r>
              </a:p>
              <a:p>
                <a:pPr lvl="1"/>
                <a:r>
                  <a:rPr lang="en-US" dirty="0">
                    <a:latin typeface="+mn-lt"/>
                  </a:rPr>
                  <a:t>For a given </a:t>
                </a:r>
                <a14:m>
                  <m:oMath xmlns:m="http://schemas.openxmlformats.org/officeDocument/2006/math">
                    <m:r>
                      <a:rPr lang="en-US" i="1">
                        <a:latin typeface="Cambria Math" panose="02040503050406030204" pitchFamily="18" charset="0"/>
                      </a:rPr>
                      <m:t>𝑥</m:t>
                    </m:r>
                  </m:oMath>
                </a14:m>
                <a:r>
                  <a:rPr lang="en-US" dirty="0">
                    <a:latin typeface="+mn-lt"/>
                  </a:rPr>
                  <a:t> always get same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m:t>
                    </m:r>
                  </m:oMath>
                </a14:m>
                <a:endParaRPr lang="en-US" dirty="0">
                  <a:latin typeface="+mn-lt"/>
                </a:endParaRPr>
              </a:p>
              <a:p>
                <a:r>
                  <a:rPr lang="en-US" dirty="0"/>
                  <a:t>Variational autoencoder </a:t>
                </a:r>
                <a:endParaRPr lang="en-US" dirty="0">
                  <a:latin typeface="+mn-lt"/>
                </a:endParaRPr>
              </a:p>
            </p:txBody>
          </p:sp>
        </mc:Choice>
        <mc:Fallback xmlns="">
          <p:sp>
            <p:nvSpPr>
              <p:cNvPr id="3" name="Content Placeholder 2">
                <a:extLst>
                  <a:ext uri="{FF2B5EF4-FFF2-40B4-BE49-F238E27FC236}">
                    <a16:creationId xmlns:a16="http://schemas.microsoft.com/office/drawing/2014/main" id="{E3A392E2-DBDF-53AD-FDA8-ECE387876BF8}"/>
                  </a:ext>
                </a:extLst>
              </p:cNvPr>
              <p:cNvSpPr>
                <a:spLocks noGrp="1" noRot="1" noChangeAspect="1" noMove="1" noResize="1" noEditPoints="1" noAdjustHandles="1" noChangeArrowheads="1" noChangeShapeType="1" noTextEdit="1"/>
              </p:cNvSpPr>
              <p:nvPr>
                <p:ph idx="1"/>
              </p:nvPr>
            </p:nvSpPr>
            <p:spPr>
              <a:xfrm>
                <a:off x="789302" y="877186"/>
                <a:ext cx="4991012" cy="5840621"/>
              </a:xfrm>
              <a:blipFill>
                <a:blip r:embed="rId2"/>
                <a:stretch>
                  <a:fillRect l="-2442" t="-1775" r="-219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7511BD0-3A4E-3128-7638-2FB09364A185}"/>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3E344BC8-9FC6-EC33-15BC-FB6761D732BA}"/>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spTree>
    <p:extLst>
      <p:ext uri="{BB962C8B-B14F-4D97-AF65-F5344CB8AC3E}">
        <p14:creationId xmlns:p14="http://schemas.microsoft.com/office/powerpoint/2010/main" val="1974845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877186"/>
                <a:ext cx="4947469" cy="5840621"/>
              </a:xfrm>
            </p:spPr>
            <p:txBody>
              <a:bodyPr>
                <a:normAutofit lnSpcReduction="10000"/>
              </a:bodyPr>
              <a:lstStyle/>
              <a:p>
                <a:pPr marL="0" indent="0">
                  <a:buNone/>
                </a:pPr>
                <a:r>
                  <a:rPr lang="en-US" dirty="0"/>
                  <a:t>VAEs are a building block of diffusion models  </a:t>
                </a:r>
              </a:p>
              <a:p>
                <a:r>
                  <a:rPr lang="en-US" dirty="0">
                    <a:latin typeface="+mn-lt"/>
                  </a:rPr>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latin typeface="+mn-lt"/>
                </a:endParaRPr>
              </a:p>
              <a:p>
                <a:pPr lvl="1"/>
                <a:r>
                  <a:rPr lang="en-US" sz="2800" dirty="0">
                    <a:latin typeface="+mn-lt"/>
                  </a:rPr>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latin typeface="+mn-lt"/>
                  </a:rPr>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a:t>
                </a:r>
              </a:p>
              <a:p>
                <a:pPr lvl="1"/>
                <a:r>
                  <a:rPr lang="en-US" sz="2800" dirty="0">
                    <a:latin typeface="+mn-lt"/>
                  </a:rPr>
                  <a:t>Embedding is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latin typeface="+mn-lt"/>
                  </a:rPr>
                  <a:t> </a:t>
                </a:r>
              </a:p>
              <a:p>
                <a:r>
                  <a:rPr lang="en-US" dirty="0">
                    <a:latin typeface="+mn-lt"/>
                  </a:rPr>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latin typeface="+mn-lt"/>
                  </a:rPr>
                  <a:t> </a:t>
                </a:r>
              </a:p>
              <a:p>
                <a:pPr lvl="1"/>
                <a:r>
                  <a:rPr lang="en-US" sz="2800" dirty="0">
                    <a:latin typeface="+mn-lt"/>
                  </a:rPr>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latin typeface="+mn-lt"/>
                  </a:rPr>
                  <a:t>  </a:t>
                </a:r>
              </a:p>
              <a:p>
                <a:pPr lvl="1"/>
                <a:r>
                  <a:rPr lang="en-US" sz="2800" dirty="0">
                    <a:latin typeface="+mn-lt"/>
                  </a:rPr>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latin typeface="+mn-lt"/>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877186"/>
                <a:ext cx="4947469" cy="5840621"/>
              </a:xfrm>
              <a:blipFill>
                <a:blip r:embed="rId2"/>
                <a:stretch>
                  <a:fillRect l="-2463" t="-240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a:cxnSpLocks/>
          </p:cNvCxnSpPr>
          <p:nvPr/>
        </p:nvCxnSpPr>
        <p:spPr>
          <a:xfrm>
            <a:off x="4376057" y="2242457"/>
            <a:ext cx="3247683" cy="770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339531" y="4310743"/>
            <a:ext cx="4991012" cy="1507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71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998274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maximizing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hlinkClick r:id="rId2"/>
              </a:rPr>
              <a:t>Bayesian variational theory</a:t>
            </a:r>
            <a:r>
              <a:rPr lang="en-US" b="1" dirty="0"/>
              <a:t>  </a:t>
            </a:r>
          </a:p>
          <a:p>
            <a:r>
              <a:rPr lang="en-US" dirty="0"/>
              <a:t>This mathematical method is the basis for deriving VAEs and generative diffusion models  </a:t>
            </a:r>
          </a:p>
        </p:txBody>
      </p:sp>
    </p:spTree>
    <p:extLst>
      <p:ext uri="{BB962C8B-B14F-4D97-AF65-F5344CB8AC3E}">
        <p14:creationId xmlns:p14="http://schemas.microsoft.com/office/powerpoint/2010/main" val="16801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8"/>
                <a:ext cx="11201313" cy="5522207"/>
              </a:xfrm>
            </p:spPr>
            <p:txBody>
              <a:bodyPr>
                <a:normAutofit/>
              </a:bodyPr>
              <a:lstStyle/>
              <a:p>
                <a:pPr marL="0" indent="0">
                  <a:buNone/>
                </a:pPr>
                <a:r>
                  <a:rPr lang="en-US" dirty="0"/>
                  <a:t>We can </a:t>
                </a:r>
                <a:r>
                  <a:rPr lang="en-US" b="1" dirty="0"/>
                  <a:t>maximize likelihood </a:t>
                </a:r>
                <a:r>
                  <a:rPr lang="en-US" dirty="0"/>
                  <a:t>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a:t>
                </a:r>
                <a:r>
                  <a:rPr lang="en-US" b="1" dirty="0"/>
                  <a:t>observative variables, </a:t>
                </a:r>
                <a14:m>
                  <m:oMath xmlns:m="http://schemas.openxmlformats.org/officeDocument/2006/math">
                    <m:r>
                      <a:rPr lang="en-US" b="1" i="1">
                        <a:latin typeface="Cambria Math" panose="02040503050406030204" pitchFamily="18" charset="0"/>
                      </a:rPr>
                      <m:t>𝒙</m:t>
                    </m:r>
                  </m:oMath>
                </a14:m>
                <a:r>
                  <a:rPr lang="en-US" b="1" dirty="0"/>
                  <a:t>, </a:t>
                </a:r>
                <a:r>
                  <a:rPr lang="en-US" dirty="0"/>
                  <a:t>and </a:t>
                </a:r>
                <a:r>
                  <a:rPr lang="en-US" b="1" dirty="0"/>
                  <a:t>latent (unobservable) variables, </a:t>
                </a:r>
                <a14:m>
                  <m:oMath xmlns:m="http://schemas.openxmlformats.org/officeDocument/2006/math">
                    <m:r>
                      <a:rPr lang="en-US" b="1" i="1">
                        <a:latin typeface="Cambria Math" panose="02040503050406030204" pitchFamily="18" charset="0"/>
                      </a:rPr>
                      <m:t>𝒛</m:t>
                    </m:r>
                  </m:oMath>
                </a14:m>
                <a:endParaRPr lang="en-US" b="1"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the distribution of the observable, </a:t>
                </a: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oMath>
                </a14:m>
                <a:r>
                  <a:rPr lang="en-US" dirty="0"/>
                  <a:t>, as the </a:t>
                </a:r>
                <a:r>
                  <a:rPr lang="en-US" b="1" dirty="0"/>
                  <a:t>marginal of the joint distribution</a:t>
                </a:r>
                <a:r>
                  <a:rPr lang="en-US" dirty="0"/>
                  <a:t>, </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low-dimensional cases, </a:t>
                </a:r>
                <a:r>
                  <a:rPr lang="en-US" b="1" dirty="0"/>
                  <a:t>evaluating this integral is intractable!  </a:t>
                </a:r>
              </a:p>
              <a:p>
                <a:pPr lvl="1"/>
                <a:r>
                  <a:rPr lang="en-US" dirty="0"/>
                  <a:t>Images have complex high-dimensional distributions</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8"/>
                <a:ext cx="11201313" cy="5522207"/>
              </a:xfrm>
              <a:blipFill>
                <a:blip r:embed="rId2"/>
                <a:stretch>
                  <a:fillRect l="-1088" t="-1766" r="-1687" b="-1325"/>
                </a:stretch>
              </a:blipFill>
            </p:spPr>
            <p:txBody>
              <a:bodyPr/>
              <a:lstStyle/>
              <a:p>
                <a:r>
                  <a:rPr lang="en-US">
                    <a:noFill/>
                  </a:rPr>
                  <a:t> </a:t>
                </a:r>
              </a:p>
            </p:txBody>
          </p:sp>
        </mc:Fallback>
      </mc:AlternateContent>
    </p:spTree>
    <p:extLst>
      <p:ext uri="{BB962C8B-B14F-4D97-AF65-F5344CB8AC3E}">
        <p14:creationId xmlns:p14="http://schemas.microsoft.com/office/powerpoint/2010/main" val="407102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generates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pPr lvl="1"/>
                <a:r>
                  <a:rPr lang="en-US" dirty="0"/>
                  <a:t>Example, regression models</a:t>
                </a:r>
              </a:p>
              <a:p>
                <a:pPr lvl="1"/>
                <a:r>
                  <a:rPr lang="en-US" dirty="0"/>
                  <a:t>Example, classifier models</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a:t>
                </a:r>
                <a:r>
                  <a:rPr lang="en-US" dirty="0" err="1"/>
                  <a:t>trarget</a:t>
                </a:r>
                <a:r>
                  <a:rPr lang="en-US" dirty="0"/>
                  <a: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821452"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observable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maximize the </a:t>
                </a:r>
                <a:r>
                  <a:rPr lang="en-US" b="1" dirty="0"/>
                  <a:t>likelihood of the observable variables</a:t>
                </a:r>
                <a:r>
                  <a:rPr lang="en-US" dirty="0"/>
                  <a:t>, given the latent variables,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𝑧</m:t>
                              </m:r>
                            </m:e>
                          </m:d>
                        </m:den>
                      </m:f>
                    </m:oMath>
                  </m:oMathPara>
                </a14:m>
                <a:endParaRPr lang="en-US" dirty="0"/>
              </a:p>
              <a:p>
                <a:r>
                  <a:rPr lang="en-US" dirty="0"/>
                  <a:t>But wait! To normalize the above relation, we need to already know unobservable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821452" cy="5522207"/>
              </a:xfrm>
              <a:blipFill>
                <a:blip r:embed="rId3"/>
                <a:stretch>
                  <a:fillRect l="-1126" t="-1766" r="-113"/>
                </a:stretch>
              </a:blipFill>
            </p:spPr>
            <p:txBody>
              <a:bodyPr/>
              <a:lstStyle/>
              <a:p>
                <a:r>
                  <a:rPr lang="en-US">
                    <a:noFill/>
                  </a:rPr>
                  <a:t> </a:t>
                </a:r>
              </a:p>
            </p:txBody>
          </p:sp>
        </mc:Fallback>
      </mc:AlternateContent>
    </p:spTree>
    <p:extLst>
      <p:ext uri="{BB962C8B-B14F-4D97-AF65-F5344CB8AC3E}">
        <p14:creationId xmlns:p14="http://schemas.microsoft.com/office/powerpoint/2010/main" val="145075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m:rPr>
                        <m:sty m:val="p"/>
                      </m:rPr>
                      <a:rPr lang="en-US" b="0" i="0" smtClean="0">
                        <a:latin typeface="Cambria Math" panose="02040503050406030204" pitchFamily="18" charset="0"/>
                      </a:rPr>
                      <m:t>log</m:t>
                    </m:r>
                    <m:r>
                      <a:rPr lang="en-US" b="0" i="0"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as a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dirty="0"/>
                  <a:t>, with parameters </a:t>
                </a:r>
                <a:r>
                  <a:rPr lang="en-US" dirty="0">
                    <a:latin typeface="Cambria Math" panose="02040503050406030204" pitchFamily="18" charset="0"/>
                    <a:ea typeface="Cambria Math" panose="02040503050406030204" pitchFamily="18" charset="0"/>
                  </a:rPr>
                  <a:t>𝜑, </a:t>
                </a:r>
                <a:r>
                  <a:rPr lang="en-US" dirty="0"/>
                  <a:t>conditional on the observables, </a:t>
                </a:r>
                <a14:m>
                  <m:oMath xmlns:m="http://schemas.openxmlformats.org/officeDocument/2006/math">
                    <m:r>
                      <a:rPr lang="en-US" i="1">
                        <a:latin typeface="Cambria Math" panose="02040503050406030204" pitchFamily="18" charset="0"/>
                      </a:rPr>
                      <m:t>𝑥</m:t>
                    </m:r>
                  </m:oMath>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2434086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Therefore,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16158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65884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Move the log inside the expectation and apply </a:t>
                </a:r>
                <a:r>
                  <a:rPr lang="en-US" b="1" dirty="0">
                    <a:hlinkClick r:id="rId2"/>
                  </a:rPr>
                  <a:t>Jensen’s inequality </a:t>
                </a:r>
                <a:r>
                  <a:rPr lang="en-US" dirty="0"/>
                  <a:t>to find the </a:t>
                </a:r>
                <a:r>
                  <a:rPr lang="en-US" b="1" dirty="0"/>
                  <a:t>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is a learnable distribution</a:t>
                </a:r>
              </a:p>
              <a:p>
                <a:pPr lvl="1"/>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658847"/>
              </a:xfrm>
              <a:blipFill>
                <a:blip r:embed="rId3"/>
                <a:stretch>
                  <a:fillRect l="-1159" t="-1722" r="-812"/>
                </a:stretch>
              </a:blipFill>
            </p:spPr>
            <p:txBody>
              <a:bodyPr/>
              <a:lstStyle/>
              <a:p>
                <a:r>
                  <a:rPr lang="en-US">
                    <a:noFill/>
                  </a:rPr>
                  <a:t> </a:t>
                </a:r>
              </a:p>
            </p:txBody>
          </p:sp>
        </mc:Fallback>
      </mc:AlternateContent>
    </p:spTree>
    <p:extLst>
      <p:ext uri="{BB962C8B-B14F-4D97-AF65-F5344CB8AC3E}">
        <p14:creationId xmlns:p14="http://schemas.microsoft.com/office/powerpoint/2010/main" val="211889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2D4CE-C731-61A0-C41D-582C70FE1E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007720-1909-75B0-0810-32A386C4FB8D}"/>
              </a:ext>
            </a:extLst>
          </p:cNvPr>
          <p:cNvSpPr>
            <a:spLocks noGrp="1"/>
          </p:cNvSpPr>
          <p:nvPr>
            <p:ph type="title"/>
          </p:nvPr>
        </p:nvSpPr>
        <p:spPr>
          <a:xfrm>
            <a:off x="831849" y="1709738"/>
            <a:ext cx="10881179" cy="1953577"/>
          </a:xfrm>
        </p:spPr>
        <p:txBody>
          <a:bodyPr>
            <a:normAutofit/>
          </a:bodyPr>
          <a:lstStyle/>
          <a:p>
            <a:pPr algn="ctr"/>
            <a:r>
              <a:rPr lang="en-US" sz="4400" dirty="0"/>
              <a:t>Applying the ELBO to Variational Autoencoders</a:t>
            </a:r>
          </a:p>
        </p:txBody>
      </p:sp>
    </p:spTree>
    <p:extLst>
      <p:ext uri="{BB962C8B-B14F-4D97-AF65-F5344CB8AC3E}">
        <p14:creationId xmlns:p14="http://schemas.microsoft.com/office/powerpoint/2010/main" val="4203128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74E2A-3B1C-A579-B61F-18AB1261D5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E990D-7646-902F-4759-74650A6873C2}"/>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083AFF-6225-C888-F400-853C36BBEDF6}"/>
                  </a:ext>
                </a:extLst>
              </p:cNvPr>
              <p:cNvSpPr>
                <a:spLocks noGrp="1"/>
              </p:cNvSpPr>
              <p:nvPr>
                <p:ph idx="1"/>
              </p:nvPr>
            </p:nvSpPr>
            <p:spPr>
              <a:xfrm>
                <a:off x="388087" y="877186"/>
                <a:ext cx="5533741" cy="5911702"/>
              </a:xfrm>
            </p:spPr>
            <p:txBody>
              <a:bodyPr>
                <a:normAutofit/>
              </a:bodyPr>
              <a:lstStyle/>
              <a:p>
                <a:pPr marL="0" indent="0">
                  <a:buNone/>
                </a:pPr>
                <a:r>
                  <a:rPr lang="en-US" b="0" dirty="0">
                    <a:latin typeface="+mn-lt"/>
                  </a:rPr>
                  <a:t>Formulate encoder and decoder in terms of probability distributions  </a:t>
                </a:r>
              </a:p>
              <a:p>
                <a:r>
                  <a:rPr lang="en-US" dirty="0"/>
                  <a:t>Embedding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with random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a14:m>
                <a:r>
                  <a:rPr lang="en-US" dirty="0"/>
                  <a:t>, drawn from the standard Normal  </a:t>
                </a:r>
                <a:endParaRPr lang="en-US" b="0" dirty="0">
                  <a:latin typeface="+mn-lt"/>
                </a:endParaRPr>
              </a:p>
              <a:p>
                <a:r>
                  <a:rPr lang="en-US" dirty="0"/>
                  <a:t>Want to match observed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oMath>
                </a14:m>
                <a:r>
                  <a:rPr lang="en-US" b="0" dirty="0">
                    <a:latin typeface="+mn-lt"/>
                  </a:rPr>
                  <a:t> and generated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b="0" i="1" smtClean="0">
                            <a:latin typeface="Cambria Math" panose="02040503050406030204" pitchFamily="18" charset="0"/>
                          </a:rPr>
                          <m:t>𝑥</m:t>
                        </m:r>
                      </m:e>
                    </m:d>
                  </m:oMath>
                </a14:m>
                <a:r>
                  <a:rPr lang="en-US" dirty="0">
                    <a:latin typeface="+mn-lt"/>
                  </a:rPr>
                  <a:t> image distribution and maximize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oMath>
                </a14:m>
                <a:r>
                  <a:rPr lang="en-US" dirty="0">
                    <a:latin typeface="+mn-lt"/>
                  </a:rPr>
                  <a:t> the likelihood of the image</a:t>
                </a:r>
              </a:p>
              <a:p>
                <a:r>
                  <a:rPr lang="en-US" b="0" dirty="0">
                    <a:latin typeface="+mn-lt"/>
                  </a:rPr>
                  <a:t>But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b="0" dirty="0">
                    <a:latin typeface="+mn-lt"/>
                  </a:rPr>
                  <a:t> is intractable, so approximate with variational distribution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endParaRPr lang="en-US" b="0" dirty="0">
                  <a:latin typeface="+mn-lt"/>
                </a:endParaRPr>
              </a:p>
            </p:txBody>
          </p:sp>
        </mc:Choice>
        <mc:Fallback xmlns="">
          <p:sp>
            <p:nvSpPr>
              <p:cNvPr id="3" name="Content Placeholder 2">
                <a:extLst>
                  <a:ext uri="{FF2B5EF4-FFF2-40B4-BE49-F238E27FC236}">
                    <a16:creationId xmlns:a16="http://schemas.microsoft.com/office/drawing/2014/main" id="{56083AFF-6225-C888-F400-853C36BBEDF6}"/>
                  </a:ext>
                </a:extLst>
              </p:cNvPr>
              <p:cNvSpPr>
                <a:spLocks noGrp="1" noRot="1" noChangeAspect="1" noMove="1" noResize="1" noEditPoints="1" noAdjustHandles="1" noChangeArrowheads="1" noChangeShapeType="1" noTextEdit="1"/>
              </p:cNvSpPr>
              <p:nvPr>
                <p:ph idx="1"/>
              </p:nvPr>
            </p:nvSpPr>
            <p:spPr>
              <a:xfrm>
                <a:off x="388087" y="877186"/>
                <a:ext cx="5533741" cy="5911702"/>
              </a:xfrm>
              <a:blipFill>
                <a:blip r:embed="rId2"/>
                <a:stretch>
                  <a:fillRect l="-2315" t="-1753" r="-341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A12DEDF-D53B-08F7-5AA6-0FA4561F5825}"/>
              </a:ext>
            </a:extLst>
          </p:cNvPr>
          <p:cNvSpPr txBox="1"/>
          <p:nvPr/>
        </p:nvSpPr>
        <p:spPr>
          <a:xfrm>
            <a:off x="7165332" y="5581032"/>
            <a:ext cx="4343399" cy="369332"/>
          </a:xfrm>
          <a:prstGeom prst="rect">
            <a:avLst/>
          </a:prstGeom>
          <a:noFill/>
        </p:spPr>
        <p:txBody>
          <a:bodyPr wrap="square" rtlCol="0">
            <a:spAutoFit/>
          </a:bodyPr>
          <a:lstStyle/>
          <a:p>
            <a:pPr algn="ctr"/>
            <a:r>
              <a:rPr lang="en-US" dirty="0">
                <a:hlinkClick r:id="rId3"/>
              </a:rPr>
              <a:t>Image from Lilian Weng’s VAE blog post </a:t>
            </a:r>
            <a:endParaRPr lang="en-US" dirty="0"/>
          </a:p>
        </p:txBody>
      </p:sp>
      <p:pic>
        <p:nvPicPr>
          <p:cNvPr id="7" name="Picture 6">
            <a:extLst>
              <a:ext uri="{FF2B5EF4-FFF2-40B4-BE49-F238E27FC236}">
                <a16:creationId xmlns:a16="http://schemas.microsoft.com/office/drawing/2014/main" id="{AB62B36C-97CC-9092-3B2A-E56532F0D853}"/>
              </a:ext>
            </a:extLst>
          </p:cNvPr>
          <p:cNvPicPr>
            <a:picLocks noChangeAspect="1"/>
          </p:cNvPicPr>
          <p:nvPr/>
        </p:nvPicPr>
        <p:blipFill>
          <a:blip r:embed="rId4"/>
          <a:stretch>
            <a:fillRect/>
          </a:stretch>
        </p:blipFill>
        <p:spPr>
          <a:xfrm>
            <a:off x="6008914" y="2008628"/>
            <a:ext cx="6125746" cy="3272086"/>
          </a:xfrm>
          <a:prstGeom prst="rect">
            <a:avLst/>
          </a:prstGeom>
        </p:spPr>
      </p:pic>
    </p:spTree>
    <p:extLst>
      <p:ext uri="{BB962C8B-B14F-4D97-AF65-F5344CB8AC3E}">
        <p14:creationId xmlns:p14="http://schemas.microsoft.com/office/powerpoint/2010/main" val="409786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314570" cy="5911702"/>
              </a:xfrm>
            </p:spPr>
            <p:txBody>
              <a:bodyPr>
                <a:normAutofit fontScale="92500"/>
              </a:bodyPr>
              <a:lstStyle/>
              <a:p>
                <a:pPr marL="0" indent="0">
                  <a:buNone/>
                </a:pPr>
                <a:r>
                  <a:rPr lang="en-US" b="0" dirty="0">
                    <a:latin typeface="+mn-lt"/>
                  </a:rPr>
                  <a:t>Formulate encoder and decoder in terms of probability distributions  </a:t>
                </a:r>
              </a:p>
              <a:p>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p>
              <a:p>
                <a:r>
                  <a:rPr lang="en-US" b="0" dirty="0">
                    <a:latin typeface="+mn-lt"/>
                  </a:rPr>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log</m:t>
                      </m:r>
                      <m:r>
                        <a:rPr lang="en-US" sz="2600" b="0" i="1" smtClean="0">
                          <a:latin typeface="Cambria Math" panose="02040503050406030204" pitchFamily="18" charset="0"/>
                        </a:rPr>
                        <m:t>⁡(</m:t>
                      </m:r>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e>
                      </m:d>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b="0" i="1" smtClean="0">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smtClean="0">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b="0" i="1" smtClean="0">
                                      <a:latin typeface="Cambria Math" panose="02040503050406030204" pitchFamily="18" charset="0"/>
                                    </a:rPr>
                                    <m:t> | </m:t>
                                  </m:r>
                                  <m:r>
                                    <a:rPr lang="en-US" sz="2600" i="1">
                                      <a:latin typeface="Cambria Math" panose="02040503050406030204" pitchFamily="18" charset="0"/>
                                    </a:rPr>
                                    <m:t>𝑧</m:t>
                                  </m:r>
                                </m:e>
                              </m:d>
                              <m:r>
                                <a:rPr lang="en-US" sz="2600" b="0" i="1" smtClean="0">
                                  <a:latin typeface="Cambria Math" panose="02040503050406030204" pitchFamily="18" charset="0"/>
                                </a:rPr>
                                <m:t> </m:t>
                              </m:r>
                              <m:r>
                                <a:rPr lang="en-US" sz="2600" b="0" i="1" smtClean="0">
                                  <a:latin typeface="Cambria Math" panose="02040503050406030204" pitchFamily="18" charset="0"/>
                                </a:rPr>
                                <m:t>𝑝</m:t>
                              </m:r>
                              <m:r>
                                <a:rPr lang="en-US" sz="2600" b="0" i="1" smtClean="0">
                                  <a:latin typeface="Cambria Math" panose="02040503050406030204" pitchFamily="18" charset="0"/>
                                </a:rPr>
                                <m:t>(</m:t>
                              </m:r>
                              <m:r>
                                <a:rPr lang="en-US" sz="2600" b="0" i="1" smtClean="0">
                                  <a:latin typeface="Cambria Math" panose="02040503050406030204" pitchFamily="18" charset="0"/>
                                </a:rPr>
                                <m:t>𝑧</m:t>
                              </m:r>
                              <m:r>
                                <a:rPr lang="en-US" sz="2600" b="0" i="1" smtClean="0">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Expand the RHS  </a:t>
                </a: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 | </m:t>
                              </m:r>
                              <m:r>
                                <a:rPr lang="en-US" sz="2600" i="1">
                                  <a:latin typeface="Cambria Math" panose="02040503050406030204" pitchFamily="18" charset="0"/>
                                </a:rPr>
                                <m:t>𝑧</m:t>
                              </m:r>
                            </m:e>
                          </m:d>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smtClean="0">
                                  <a:latin typeface="Cambria Math" panose="02040503050406030204" pitchFamily="18" charset="0"/>
                                </a:rPr>
                              </m:ctrlPr>
                            </m:fPr>
                            <m:num>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314570" cy="5911702"/>
              </a:xfrm>
              <a:blipFill>
                <a:blip r:embed="rId2"/>
                <a:stretch>
                  <a:fillRect l="-1500" t="-154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6214" y="2622090"/>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80375" y="4853883"/>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340034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161655" cy="5911702"/>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latin typeface="+mn-lt"/>
                </a:endParaRPr>
              </a:p>
              <a:p>
                <a:r>
                  <a:rPr lang="en-US" b="0" dirty="0">
                    <a:latin typeface="+mn-lt"/>
                  </a:rPr>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latin typeface="+mn-lt"/>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161655" cy="5911702"/>
              </a:xfrm>
              <a:blipFill>
                <a:blip r:embed="rId2"/>
                <a:stretch>
                  <a:fillRect l="-1147" t="-1753"/>
                </a:stretch>
              </a:blipFill>
            </p:spPr>
            <p:txBody>
              <a:bodyPr/>
              <a:lstStyle/>
              <a:p>
                <a:r>
                  <a:rPr lang="en-US">
                    <a:noFill/>
                  </a:rPr>
                  <a:t> </a:t>
                </a:r>
              </a:p>
            </p:txBody>
          </p:sp>
        </mc:Fallback>
      </mc:AlternateContent>
    </p:spTree>
    <p:extLst>
      <p:ext uri="{BB962C8B-B14F-4D97-AF65-F5344CB8AC3E}">
        <p14:creationId xmlns:p14="http://schemas.microsoft.com/office/powerpoint/2010/main" val="790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635F9-1329-F24D-1493-B3995AA601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11E924-DAC3-AD17-5A1D-F9288045004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CAE84B-55FF-8406-63FE-A5512D9C4755}"/>
                  </a:ext>
                </a:extLst>
              </p:cNvPr>
              <p:cNvSpPr>
                <a:spLocks noGrp="1"/>
              </p:cNvSpPr>
              <p:nvPr>
                <p:ph idx="1"/>
              </p:nvPr>
            </p:nvSpPr>
            <p:spPr>
              <a:xfrm>
                <a:off x="388088" y="877186"/>
                <a:ext cx="11417469" cy="5911702"/>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dirty="0">
                  <a:latin typeface="+mn-lt"/>
                </a:endParaRPr>
              </a:p>
              <a:p>
                <a:r>
                  <a:rPr lang="en-US" b="0" dirty="0">
                    <a:latin typeface="+mn-lt"/>
                  </a:rPr>
                  <a:t>The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latin typeface="+mn-lt"/>
                </a:endParaRPr>
              </a:p>
              <a:p>
                <a:r>
                  <a:rPr lang="en-US" b="0" dirty="0">
                    <a:latin typeface="+mn-lt"/>
                  </a:rPr>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latin typeface="+mn-lt"/>
                  </a:rPr>
                  <a:t> measures the </a:t>
                </a:r>
                <a:r>
                  <a:rPr lang="en-US" b="1" dirty="0"/>
                  <a:t>log likelihood of reconstructing the input image</a:t>
                </a:r>
                <a:r>
                  <a:rPr lang="en-US" dirty="0"/>
                  <a:t>, </a:t>
                </a:r>
                <a14:m>
                  <m:oMath xmlns:m="http://schemas.openxmlformats.org/officeDocument/2006/math">
                    <m:r>
                      <a:rPr lang="en-US" b="0"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latin typeface="+mn-lt"/>
                  </a:rPr>
                  <a:t> measures the </a:t>
                </a:r>
                <a:r>
                  <a:rPr lang="en-US" b="1" dirty="0"/>
                  <a:t>divergence between the encoder distribution,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𝒒</m:t>
                        </m:r>
                      </m:e>
                      <m:sub>
                        <m:r>
                          <a:rPr lang="en-US" b="1" i="1">
                            <a:latin typeface="Cambria Math" panose="02040503050406030204" pitchFamily="18" charset="0"/>
                            <a:ea typeface="Cambria Math" panose="02040503050406030204" pitchFamily="18" charset="0"/>
                          </a:rPr>
                          <m:t>𝝋</m:t>
                        </m:r>
                      </m:sub>
                    </m:sSub>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𝒛</m:t>
                        </m:r>
                      </m:e>
                      <m:e>
                        <m:r>
                          <a:rPr lang="en-US" b="1" i="1">
                            <a:latin typeface="Cambria Math" panose="02040503050406030204" pitchFamily="18" charset="0"/>
                          </a:rPr>
                          <m:t>𝒙</m:t>
                        </m:r>
                      </m:e>
                    </m:d>
                  </m:oMath>
                </a14:m>
                <a:r>
                  <a:rPr lang="en-US" b="1" dirty="0"/>
                  <a:t>, and the prior belief or likelihood of the latent space, </a:t>
                </a:r>
                <a14:m>
                  <m:oMath xmlns:m="http://schemas.openxmlformats.org/officeDocument/2006/math">
                    <m:r>
                      <a:rPr lang="en-US" b="1" i="1">
                        <a:latin typeface="Cambria Math" panose="02040503050406030204" pitchFamily="18" charset="0"/>
                      </a:rPr>
                      <m:t>𝒑</m:t>
                    </m:r>
                    <m:r>
                      <a:rPr lang="en-US" b="1" i="1">
                        <a:latin typeface="Cambria Math" panose="02040503050406030204" pitchFamily="18" charset="0"/>
                      </a:rPr>
                      <m:t>(</m:t>
                    </m:r>
                    <m:r>
                      <a:rPr lang="en-US" b="1" i="1">
                        <a:latin typeface="Cambria Math" panose="02040503050406030204" pitchFamily="18" charset="0"/>
                      </a:rPr>
                      <m:t>𝒛</m:t>
                    </m:r>
                    <m:r>
                      <a:rPr lang="en-US" b="1" i="1">
                        <a:latin typeface="Cambria Math" panose="02040503050406030204" pitchFamily="18" charset="0"/>
                      </a:rPr>
                      <m:t>) </m:t>
                    </m:r>
                  </m:oMath>
                </a14:m>
                <a:endParaRPr lang="en-US" b="1" dirty="0"/>
              </a:p>
              <a:p>
                <a:r>
                  <a:rPr lang="en-US" dirty="0">
                    <a:latin typeface="+mn-lt"/>
                  </a:rPr>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latin typeface="+mn-lt"/>
                  </a:rPr>
                  <a:t> we </a:t>
                </a:r>
                <a:r>
                  <a:rPr lang="en-US" b="1" dirty="0">
                    <a:latin typeface="+mn-lt"/>
                  </a:rPr>
                  <a:t>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9DCAE84B-55FF-8406-63FE-A5512D9C4755}"/>
                  </a:ext>
                </a:extLst>
              </p:cNvPr>
              <p:cNvSpPr>
                <a:spLocks noGrp="1" noRot="1" noChangeAspect="1" noMove="1" noResize="1" noEditPoints="1" noAdjustHandles="1" noChangeArrowheads="1" noChangeShapeType="1" noTextEdit="1"/>
              </p:cNvSpPr>
              <p:nvPr>
                <p:ph idx="1"/>
              </p:nvPr>
            </p:nvSpPr>
            <p:spPr>
              <a:xfrm>
                <a:off x="388088" y="877186"/>
                <a:ext cx="11417469" cy="5911702"/>
              </a:xfrm>
              <a:blipFill>
                <a:blip r:embed="rId2"/>
                <a:stretch>
                  <a:fillRect l="-1121" t="-1753"/>
                </a:stretch>
              </a:blipFill>
            </p:spPr>
            <p:txBody>
              <a:bodyPr/>
              <a:lstStyle/>
              <a:p>
                <a:r>
                  <a:rPr lang="en-US">
                    <a:noFill/>
                  </a:rPr>
                  <a:t> </a:t>
                </a:r>
              </a:p>
            </p:txBody>
          </p:sp>
        </mc:Fallback>
      </mc:AlternateContent>
    </p:spTree>
    <p:extLst>
      <p:ext uri="{BB962C8B-B14F-4D97-AF65-F5344CB8AC3E}">
        <p14:creationId xmlns:p14="http://schemas.microsoft.com/office/powerpoint/2010/main" val="303390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latin typeface="Cambria Math" panose="02040503050406030204" pitchFamily="18" charset="0"/>
                  </a:rPr>
                  <a:t>We can easily </a:t>
                </a:r>
                <a:r>
                  <a:rPr lang="en-US" dirty="0"/>
                  <a:t>Monte Carlo sampled this distribution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endParaRPr lang="en-US" b="0"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2970251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generates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b="0" i="1" smtClean="0">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i="1">
                        <a:latin typeface="Cambria Math" panose="02040503050406030204" pitchFamily="18" charset="0"/>
                      </a:rPr>
                      <m:t>𝑌</m:t>
                    </m:r>
                    <m:r>
                      <a:rPr lang="en-US" b="0" i="1" smtClean="0">
                        <a:latin typeface="Cambria Math" panose="02040503050406030204" pitchFamily="18" charset="0"/>
                      </a:rPr>
                      <m:t>)</m:t>
                    </m:r>
                  </m:oMath>
                </a14:m>
                <a:r>
                  <a:rPr lang="en-US" dirty="0"/>
                  <a:t>, given an observable target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a:p>
                <a:r>
                  <a:rPr lang="en-US" dirty="0"/>
                  <a:t>The generative model learns an </a:t>
                </a:r>
                <a:r>
                  <a:rPr lang="en-US" b="1" dirty="0"/>
                  <a:t>embedding space</a:t>
                </a:r>
                <a:r>
                  <a:rPr lang="en-US" dirty="0"/>
                  <a:t>,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a14:m>
                <a:r>
                  <a:rPr lang="en-US" dirty="0"/>
                  <a:t>,</a:t>
                </a:r>
                <a:r>
                  <a:rPr lang="en-US" b="1" dirty="0"/>
                  <a:t> </a:t>
                </a:r>
                <a:r>
                  <a:rPr lang="en-US" dirty="0"/>
                  <a:t>for generating new data instances,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b="0" i="1" smtClean="0">
                              <a:latin typeface="Cambria Math" panose="02040503050406030204" pitchFamily="18" charset="0"/>
                            </a:rPr>
                            <m:t>𝑌</m:t>
                          </m:r>
                          <m:r>
                            <a:rPr lang="en-US" i="1">
                              <a:latin typeface="Cambria Math" panose="02040503050406030204" pitchFamily="18" charset="0"/>
                            </a:rPr>
                            <m:t> </m:t>
                          </m:r>
                        </m:e>
                      </m:d>
                      <m:r>
                        <a:rPr lang="en-US" i="1">
                          <a:latin typeface="Cambria Math" panose="02040503050406030204" pitchFamily="18" charset="0"/>
                        </a:rPr>
                        <m:t> </m:t>
                      </m:r>
                      <m:r>
                        <a:rPr lang="en-US" b="0" i="1" smtClean="0">
                          <a:latin typeface="Cambria Math" panose="02040503050406030204" pitchFamily="18" charset="0"/>
                        </a:rPr>
                        <m:t>𝑋</m:t>
                      </m:r>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marL="0" indent="0">
                  <a:buNone/>
                </a:pPr>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681"/>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E9A30-7897-0E08-B896-FA23B80A36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794025-41B2-409D-0724-F2F0C146B886}"/>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07C98E-842C-E12B-06DA-026BE7AEFC6F}"/>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A807C98E-842C-E12B-06DA-026BE7AEFC6F}"/>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6750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t>
                </a:r>
                <a:r>
                  <a:rPr lang="en-US" b="1" dirty="0"/>
                  <a:t>above relation is not differentiable </a:t>
                </a:r>
                <a:r>
                  <a:rPr lang="en-US" dirty="0"/>
                  <a:t>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1687493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1132114"/>
                <a:ext cx="11384812" cy="5656774"/>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We need to apply a </a:t>
                </a:r>
                <a:r>
                  <a:rPr lang="en-US" b="1" dirty="0">
                    <a:latin typeface="+mn-lt"/>
                  </a:rPr>
                  <a:t>reparameterization trick</a:t>
                </a:r>
                <a:r>
                  <a:rPr lang="en-US" b="0" dirty="0">
                    <a:latin typeface="+mn-lt"/>
                  </a:rPr>
                  <a:t>, where the random variable is written as a deterministic function of a noise variable,</a:t>
                </a: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b="0" dirty="0">
                    <a:latin typeface="+mn-lt"/>
                  </a:rPr>
                  <a:t>The sampling is now a linear relationship using a standard Normal </a:t>
                </a:r>
              </a:p>
              <a:p>
                <a:pPr lvl="1"/>
                <a:r>
                  <a:rPr lang="en-US" dirty="0">
                    <a:latin typeface="+mn-lt"/>
                  </a:rPr>
                  <a:t>Mean is shifted and the variance scaled</a:t>
                </a:r>
              </a:p>
              <a:p>
                <a:pPr lvl="1"/>
                <a:r>
                  <a:rPr lang="en-US" b="1" dirty="0">
                    <a:latin typeface="+mn-lt"/>
                  </a:rPr>
                  <a:t>Optimization problem is now differentiable   </a:t>
                </a:r>
              </a:p>
              <a:p>
                <a:r>
                  <a:rPr lang="en-US" b="0" dirty="0">
                    <a:latin typeface="+mn-lt"/>
                  </a:rPr>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latin typeface="+mn-lt"/>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a:t>
                </a:r>
                <a:r>
                  <a:rPr lang="en-US" b="0" dirty="0">
                    <a:latin typeface="+mn-lt"/>
                  </a:rPr>
                  <a:t>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b="0" dirty="0">
                    <a:latin typeface="+mn-lt"/>
                  </a:rPr>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1132114"/>
                <a:ext cx="11384812" cy="5656774"/>
              </a:xfrm>
              <a:blipFill>
                <a:blip r:embed="rId2"/>
                <a:stretch>
                  <a:fillRect l="-1125" t="-1832" r="-696"/>
                </a:stretch>
              </a:blipFill>
            </p:spPr>
            <p:txBody>
              <a:bodyPr/>
              <a:lstStyle/>
              <a:p>
                <a:r>
                  <a:rPr lang="en-US">
                    <a:noFill/>
                  </a:rPr>
                  <a:t> </a:t>
                </a:r>
              </a:p>
            </p:txBody>
          </p:sp>
        </mc:Fallback>
      </mc:AlternateContent>
    </p:spTree>
    <p:extLst>
      <p:ext uri="{BB962C8B-B14F-4D97-AF65-F5344CB8AC3E}">
        <p14:creationId xmlns:p14="http://schemas.microsoft.com/office/powerpoint/2010/main" val="243317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l="-1085" t="-10968" r="-1343"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original form,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e>
                    </m:d>
                  </m:oMath>
                </a14:m>
                <a:r>
                  <a:rPr lang="en-US" dirty="0"/>
                  <a:t> is not differentiable </a:t>
                </a:r>
              </a:p>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3207"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1999602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BA10B-71B9-91BE-82A8-F10238899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6D49EF-95A2-010B-7F88-373B0CACF6AD}"/>
              </a:ext>
            </a:extLst>
          </p:cNvPr>
          <p:cNvSpPr>
            <a:spLocks noGrp="1"/>
          </p:cNvSpPr>
          <p:nvPr>
            <p:ph type="title"/>
          </p:nvPr>
        </p:nvSpPr>
        <p:spPr>
          <a:xfrm>
            <a:off x="831850" y="1709738"/>
            <a:ext cx="10515600" cy="1953577"/>
          </a:xfrm>
        </p:spPr>
        <p:txBody>
          <a:bodyPr>
            <a:normAutofit/>
          </a:bodyPr>
          <a:lstStyle/>
          <a:p>
            <a:pPr algn="ctr"/>
            <a:r>
              <a:rPr lang="en-US" sz="4400" dirty="0"/>
              <a:t>Image Captioning with VAE</a:t>
            </a:r>
          </a:p>
        </p:txBody>
      </p:sp>
    </p:spTree>
    <p:extLst>
      <p:ext uri="{BB962C8B-B14F-4D97-AF65-F5344CB8AC3E}">
        <p14:creationId xmlns:p14="http://schemas.microsoft.com/office/powerpoint/2010/main" val="11719095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7DEE-A015-6295-5590-F072A136E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196498-B09C-E133-72DE-DC947998C9CE}"/>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71CB87-8206-E0CA-6BAE-D79A8456B626}"/>
                  </a:ext>
                </a:extLst>
              </p:cNvPr>
              <p:cNvSpPr>
                <a:spLocks noGrp="1"/>
              </p:cNvSpPr>
              <p:nvPr>
                <p:ph idx="1"/>
              </p:nvPr>
            </p:nvSpPr>
            <p:spPr>
              <a:xfrm>
                <a:off x="388088" y="1077686"/>
                <a:ext cx="11161655" cy="5711202"/>
              </a:xfrm>
            </p:spPr>
            <p:txBody>
              <a:bodyPr>
                <a:normAutofit/>
              </a:bodyPr>
              <a:lstStyle/>
              <a:p>
                <a:pPr marL="0" indent="0">
                  <a:buNone/>
                </a:pPr>
                <a:r>
                  <a:rPr lang="en-US" dirty="0"/>
                  <a:t>VAEs have limited capacity for complex image generation </a:t>
                </a:r>
                <a:endParaRPr lang="en-US" sz="2400" b="0" dirty="0">
                  <a:latin typeface="+mn-lt"/>
                </a:endParaRPr>
              </a:p>
              <a:p>
                <a:r>
                  <a:rPr lang="en-US" dirty="0"/>
                  <a:t>Images have a very high-dimensional space   </a:t>
                </a:r>
                <a:endParaRPr lang="en-US" b="0" dirty="0">
                  <a:latin typeface="+mn-lt"/>
                </a:endParaRPr>
              </a:p>
              <a:p>
                <a:r>
                  <a:rPr lang="en-US" b="0" dirty="0">
                    <a:latin typeface="+mn-lt"/>
                  </a:rPr>
                  <a:t>The low-dimensional latent space, </a:t>
                </a:r>
                <a14:m>
                  <m:oMath xmlns:m="http://schemas.openxmlformats.org/officeDocument/2006/math">
                    <m:r>
                      <a:rPr lang="en-US" b="0" i="1" smtClean="0">
                        <a:latin typeface="Cambria Math" panose="02040503050406030204" pitchFamily="18" charset="0"/>
                      </a:rPr>
                      <m:t>𝑧</m:t>
                    </m:r>
                  </m:oMath>
                </a14:m>
                <a:r>
                  <a:rPr lang="en-US" b="0" dirty="0">
                    <a:latin typeface="+mn-lt"/>
                  </a:rPr>
                  <a:t>, limits </a:t>
                </a:r>
                <a:r>
                  <a:rPr lang="en-US" dirty="0"/>
                  <a:t>complexity</a:t>
                </a:r>
                <a:endParaRPr lang="en-US" b="0" dirty="0">
                  <a:latin typeface="+mn-lt"/>
                </a:endParaRPr>
              </a:p>
              <a:p>
                <a:r>
                  <a:rPr lang="en-US" b="0" dirty="0">
                    <a:latin typeface="+mn-lt"/>
                  </a:rPr>
                  <a:t>There are other applications of VAE </a:t>
                </a:r>
              </a:p>
              <a:p>
                <a:r>
                  <a:rPr lang="en-US" dirty="0"/>
                  <a:t>Image captioning is a generative model   </a:t>
                </a:r>
              </a:p>
              <a:p>
                <a:r>
                  <a:rPr lang="en-US" dirty="0"/>
                  <a:t>Captions occupy a lower dimensional space sample space compared to images  </a:t>
                </a:r>
                <a:endParaRPr lang="en-US" b="0" dirty="0">
                  <a:latin typeface="+mn-lt"/>
                </a:endParaRPr>
              </a:p>
            </p:txBody>
          </p:sp>
        </mc:Choice>
        <mc:Fallback xmlns="">
          <p:sp>
            <p:nvSpPr>
              <p:cNvPr id="3" name="Content Placeholder 2">
                <a:extLst>
                  <a:ext uri="{FF2B5EF4-FFF2-40B4-BE49-F238E27FC236}">
                    <a16:creationId xmlns:a16="http://schemas.microsoft.com/office/drawing/2014/main" id="{2771CB87-8206-E0CA-6BAE-D79A8456B626}"/>
                  </a:ext>
                </a:extLst>
              </p:cNvPr>
              <p:cNvSpPr>
                <a:spLocks noGrp="1" noRot="1" noChangeAspect="1" noMove="1" noResize="1" noEditPoints="1" noAdjustHandles="1" noChangeArrowheads="1" noChangeShapeType="1" noTextEdit="1"/>
              </p:cNvSpPr>
              <p:nvPr>
                <p:ph idx="1"/>
              </p:nvPr>
            </p:nvSpPr>
            <p:spPr>
              <a:xfrm>
                <a:off x="388088" y="1077686"/>
                <a:ext cx="11161655" cy="5711202"/>
              </a:xfrm>
              <a:blipFill>
                <a:blip r:embed="rId2"/>
                <a:stretch>
                  <a:fillRect l="-1147" t="-1814"/>
                </a:stretch>
              </a:blipFill>
            </p:spPr>
            <p:txBody>
              <a:bodyPr/>
              <a:lstStyle/>
              <a:p>
                <a:r>
                  <a:rPr lang="en-US">
                    <a:noFill/>
                  </a:rPr>
                  <a:t> </a:t>
                </a:r>
              </a:p>
            </p:txBody>
          </p:sp>
        </mc:Fallback>
      </mc:AlternateContent>
    </p:spTree>
    <p:extLst>
      <p:ext uri="{BB962C8B-B14F-4D97-AF65-F5344CB8AC3E}">
        <p14:creationId xmlns:p14="http://schemas.microsoft.com/office/powerpoint/2010/main" val="266737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A333A-8775-B247-4D9E-B87DC2D532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754BC4-5E1E-FCD2-A364-739C12029E3F}"/>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p:sp>
        <p:nvSpPr>
          <p:cNvPr id="3" name="Content Placeholder 2">
            <a:extLst>
              <a:ext uri="{FF2B5EF4-FFF2-40B4-BE49-F238E27FC236}">
                <a16:creationId xmlns:a16="http://schemas.microsoft.com/office/drawing/2014/main" id="{868F00A2-012F-8B8C-EEEE-6CF087385C32}"/>
              </a:ext>
            </a:extLst>
          </p:cNvPr>
          <p:cNvSpPr>
            <a:spLocks noGrp="1"/>
          </p:cNvSpPr>
          <p:nvPr>
            <p:ph idx="1"/>
          </p:nvPr>
        </p:nvSpPr>
        <p:spPr>
          <a:xfrm>
            <a:off x="388088" y="1077686"/>
            <a:ext cx="11161655" cy="5711202"/>
          </a:xfrm>
        </p:spPr>
        <p:txBody>
          <a:bodyPr>
            <a:normAutofit/>
          </a:bodyPr>
          <a:lstStyle/>
          <a:p>
            <a:pPr marL="0" indent="0">
              <a:buNone/>
            </a:pPr>
            <a:r>
              <a:rPr lang="en-US" dirty="0"/>
              <a:t>Generative image captioning models are multimodal </a:t>
            </a:r>
            <a:endParaRPr lang="en-US" sz="2400" b="0" dirty="0">
              <a:latin typeface="+mn-lt"/>
            </a:endParaRPr>
          </a:p>
          <a:p>
            <a:r>
              <a:rPr lang="en-US" b="1" dirty="0"/>
              <a:t>Multimodal algorithms act on different data classes    </a:t>
            </a:r>
          </a:p>
          <a:p>
            <a:r>
              <a:rPr lang="en-US" b="0" dirty="0">
                <a:latin typeface="+mn-lt"/>
              </a:rPr>
              <a:t>At </a:t>
            </a:r>
            <a:r>
              <a:rPr lang="en-US" b="1" dirty="0">
                <a:latin typeface="+mn-lt"/>
              </a:rPr>
              <a:t>inference time</a:t>
            </a:r>
            <a:r>
              <a:rPr lang="en-US" b="0" dirty="0">
                <a:latin typeface="+mn-lt"/>
              </a:rPr>
              <a:t> </a:t>
            </a:r>
          </a:p>
          <a:p>
            <a:pPr lvl="1"/>
            <a:r>
              <a:rPr lang="en-US" dirty="0"/>
              <a:t>I</a:t>
            </a:r>
            <a:r>
              <a:rPr lang="en-US" b="0" dirty="0">
                <a:latin typeface="+mn-lt"/>
              </a:rPr>
              <a:t>mage is input </a:t>
            </a:r>
          </a:p>
          <a:p>
            <a:pPr lvl="1"/>
            <a:r>
              <a:rPr lang="en-US" dirty="0"/>
              <a:t>T</a:t>
            </a:r>
            <a:r>
              <a:rPr lang="en-US" b="0" dirty="0">
                <a:latin typeface="+mn-lt"/>
              </a:rPr>
              <a:t>ext caption is generated   </a:t>
            </a:r>
          </a:p>
          <a:p>
            <a:r>
              <a:rPr lang="en-US" b="0" dirty="0">
                <a:latin typeface="+mn-lt"/>
              </a:rPr>
              <a:t>At </a:t>
            </a:r>
            <a:r>
              <a:rPr lang="en-US" b="1" dirty="0">
                <a:latin typeface="+mn-lt"/>
              </a:rPr>
              <a:t>training time</a:t>
            </a:r>
          </a:p>
          <a:p>
            <a:pPr lvl="1"/>
            <a:r>
              <a:rPr lang="en-US" b="0" dirty="0">
                <a:latin typeface="+mn-lt"/>
              </a:rPr>
              <a:t>Image is input</a:t>
            </a:r>
          </a:p>
          <a:p>
            <a:pPr lvl="1"/>
            <a:r>
              <a:rPr lang="en-US" b="0" dirty="0">
                <a:latin typeface="+mn-lt"/>
              </a:rPr>
              <a:t>Text caption is input at label</a:t>
            </a:r>
          </a:p>
          <a:p>
            <a:pPr lvl="1"/>
            <a:r>
              <a:rPr lang="en-US" dirty="0"/>
              <a:t>Text caption is generated as response</a:t>
            </a:r>
          </a:p>
          <a:p>
            <a:pPr lvl="1"/>
            <a:r>
              <a:rPr lang="en-US" b="0" dirty="0">
                <a:latin typeface="+mn-lt"/>
              </a:rPr>
              <a:t>Loss measured between label and response </a:t>
            </a:r>
          </a:p>
        </p:txBody>
      </p:sp>
    </p:spTree>
    <p:extLst>
      <p:ext uri="{BB962C8B-B14F-4D97-AF65-F5344CB8AC3E}">
        <p14:creationId xmlns:p14="http://schemas.microsoft.com/office/powerpoint/2010/main" val="362972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07C66-7D30-D058-8DAC-088087C22A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5F61A7-15F0-E57B-8532-D1133B711067}"/>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p:sp>
        <p:nvSpPr>
          <p:cNvPr id="3" name="Content Placeholder 2">
            <a:extLst>
              <a:ext uri="{FF2B5EF4-FFF2-40B4-BE49-F238E27FC236}">
                <a16:creationId xmlns:a16="http://schemas.microsoft.com/office/drawing/2014/main" id="{68E79D6A-FD8C-8AF5-9FDE-E8F0A257FCCD}"/>
              </a:ext>
            </a:extLst>
          </p:cNvPr>
          <p:cNvSpPr>
            <a:spLocks noGrp="1"/>
          </p:cNvSpPr>
          <p:nvPr>
            <p:ph idx="1"/>
          </p:nvPr>
        </p:nvSpPr>
        <p:spPr>
          <a:xfrm>
            <a:off x="388088" y="1077686"/>
            <a:ext cx="11161655" cy="472145"/>
          </a:xfrm>
        </p:spPr>
        <p:txBody>
          <a:bodyPr>
            <a:normAutofit lnSpcReduction="10000"/>
          </a:bodyPr>
          <a:lstStyle/>
          <a:p>
            <a:pPr marL="0" indent="0">
              <a:buNone/>
            </a:pPr>
            <a:r>
              <a:rPr lang="en-US" dirty="0"/>
              <a:t>Schematic architecture of multimodal image captioning VAE</a:t>
            </a:r>
            <a:endParaRPr lang="en-US" sz="2400" b="0" dirty="0">
              <a:latin typeface="+mn-lt"/>
            </a:endParaRPr>
          </a:p>
          <a:p>
            <a:pPr marL="0" indent="0">
              <a:buNone/>
            </a:pPr>
            <a:endParaRPr lang="en-US" b="0" dirty="0">
              <a:latin typeface="+mn-lt"/>
            </a:endParaRPr>
          </a:p>
        </p:txBody>
      </p:sp>
      <p:sp>
        <p:nvSpPr>
          <p:cNvPr id="4" name="Rectangle 3">
            <a:extLst>
              <a:ext uri="{FF2B5EF4-FFF2-40B4-BE49-F238E27FC236}">
                <a16:creationId xmlns:a16="http://schemas.microsoft.com/office/drawing/2014/main" id="{60973B6F-3260-5D5D-4480-6D29E20FC657}"/>
              </a:ext>
            </a:extLst>
          </p:cNvPr>
          <p:cNvSpPr/>
          <p:nvPr/>
        </p:nvSpPr>
        <p:spPr>
          <a:xfrm rot="16200000">
            <a:off x="2760344" y="4416512"/>
            <a:ext cx="1937186" cy="790414"/>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Text Input</a:t>
            </a:r>
          </a:p>
        </p:txBody>
      </p:sp>
      <p:sp>
        <p:nvSpPr>
          <p:cNvPr id="5" name="Rectangle 4">
            <a:extLst>
              <a:ext uri="{FF2B5EF4-FFF2-40B4-BE49-F238E27FC236}">
                <a16:creationId xmlns:a16="http://schemas.microsoft.com/office/drawing/2014/main" id="{46B7B985-E174-8A97-E646-BB97AC4FB2E8}"/>
              </a:ext>
            </a:extLst>
          </p:cNvPr>
          <p:cNvSpPr/>
          <p:nvPr/>
        </p:nvSpPr>
        <p:spPr>
          <a:xfrm rot="16200000">
            <a:off x="2849993" y="1994247"/>
            <a:ext cx="1757886" cy="790414"/>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Image Input</a:t>
            </a:r>
          </a:p>
        </p:txBody>
      </p:sp>
      <p:sp>
        <p:nvSpPr>
          <p:cNvPr id="6" name="Rectangle 5">
            <a:extLst>
              <a:ext uri="{FF2B5EF4-FFF2-40B4-BE49-F238E27FC236}">
                <a16:creationId xmlns:a16="http://schemas.microsoft.com/office/drawing/2014/main" id="{DBD85318-BB7C-6539-0AAB-082AA374D908}"/>
              </a:ext>
            </a:extLst>
          </p:cNvPr>
          <p:cNvSpPr/>
          <p:nvPr/>
        </p:nvSpPr>
        <p:spPr>
          <a:xfrm rot="16200000">
            <a:off x="3913207" y="4416512"/>
            <a:ext cx="1937184" cy="790414"/>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Tokenizer</a:t>
            </a:r>
          </a:p>
        </p:txBody>
      </p:sp>
      <p:sp>
        <p:nvSpPr>
          <p:cNvPr id="9" name="Trapezoid 8">
            <a:extLst>
              <a:ext uri="{FF2B5EF4-FFF2-40B4-BE49-F238E27FC236}">
                <a16:creationId xmlns:a16="http://schemas.microsoft.com/office/drawing/2014/main" id="{280AFFF8-FA15-70CF-F9E8-23575C085E5E}"/>
              </a:ext>
            </a:extLst>
          </p:cNvPr>
          <p:cNvSpPr/>
          <p:nvPr/>
        </p:nvSpPr>
        <p:spPr>
          <a:xfrm rot="5400000">
            <a:off x="5496442" y="1692971"/>
            <a:ext cx="1757887" cy="1392974"/>
          </a:xfrm>
          <a:prstGeom prst="trapezoid">
            <a:avLst/>
          </a:prstGeom>
          <a:no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A6503F42-AC7B-6263-DE52-0AFF1C33A136}"/>
              </a:ext>
            </a:extLst>
          </p:cNvPr>
          <p:cNvSpPr/>
          <p:nvPr/>
        </p:nvSpPr>
        <p:spPr>
          <a:xfrm rot="16200000">
            <a:off x="5399624" y="1789786"/>
            <a:ext cx="1757887" cy="1199336"/>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Image Encoder</a:t>
            </a:r>
          </a:p>
          <a:p>
            <a:pPr algn="ctr"/>
            <a:r>
              <a:rPr lang="en-US" sz="2000" dirty="0">
                <a:solidFill>
                  <a:schemeClr val="tx1"/>
                </a:solidFill>
              </a:rPr>
              <a:t>N blocks</a:t>
            </a:r>
          </a:p>
        </p:txBody>
      </p:sp>
      <p:sp>
        <p:nvSpPr>
          <p:cNvPr id="11" name="Trapezoid 10">
            <a:extLst>
              <a:ext uri="{FF2B5EF4-FFF2-40B4-BE49-F238E27FC236}">
                <a16:creationId xmlns:a16="http://schemas.microsoft.com/office/drawing/2014/main" id="{8AC72542-D436-F852-FE26-DF48277F713E}"/>
              </a:ext>
            </a:extLst>
          </p:cNvPr>
          <p:cNvSpPr/>
          <p:nvPr/>
        </p:nvSpPr>
        <p:spPr>
          <a:xfrm rot="5400000">
            <a:off x="5406794" y="4115234"/>
            <a:ext cx="1937185" cy="1392975"/>
          </a:xfrm>
          <a:prstGeom prst="trapezoid">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CF3F5EE8-8584-8850-DC65-352EAEED251E}"/>
              </a:ext>
            </a:extLst>
          </p:cNvPr>
          <p:cNvSpPr/>
          <p:nvPr/>
        </p:nvSpPr>
        <p:spPr>
          <a:xfrm rot="16200000">
            <a:off x="5349693" y="4163638"/>
            <a:ext cx="1937184" cy="1296158"/>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Text Embedding</a:t>
            </a:r>
          </a:p>
          <a:p>
            <a:pPr algn="ctr"/>
            <a:r>
              <a:rPr lang="en-US" sz="2000" dirty="0">
                <a:solidFill>
                  <a:schemeClr val="tx1"/>
                </a:solidFill>
              </a:rPr>
              <a:t>N blocks</a:t>
            </a:r>
          </a:p>
        </p:txBody>
      </p:sp>
      <p:sp>
        <p:nvSpPr>
          <p:cNvPr id="13" name="Rectangle 12">
            <a:extLst>
              <a:ext uri="{FF2B5EF4-FFF2-40B4-BE49-F238E27FC236}">
                <a16:creationId xmlns:a16="http://schemas.microsoft.com/office/drawing/2014/main" id="{3FACA310-85E8-F91C-44D3-A98B7B8F0A78}"/>
              </a:ext>
            </a:extLst>
          </p:cNvPr>
          <p:cNvSpPr/>
          <p:nvPr/>
        </p:nvSpPr>
        <p:spPr>
          <a:xfrm rot="16200000">
            <a:off x="4002855" y="1994247"/>
            <a:ext cx="1757888" cy="790414"/>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Patches</a:t>
            </a:r>
          </a:p>
        </p:txBody>
      </p:sp>
      <p:sp>
        <p:nvSpPr>
          <p:cNvPr id="14" name="Trapezoid 13">
            <a:extLst>
              <a:ext uri="{FF2B5EF4-FFF2-40B4-BE49-F238E27FC236}">
                <a16:creationId xmlns:a16="http://schemas.microsoft.com/office/drawing/2014/main" id="{32C24A8B-C0F4-75E4-8F34-4529D8A4006B}"/>
              </a:ext>
            </a:extLst>
          </p:cNvPr>
          <p:cNvSpPr/>
          <p:nvPr/>
        </p:nvSpPr>
        <p:spPr>
          <a:xfrm rot="16200000">
            <a:off x="7345299" y="2546736"/>
            <a:ext cx="3706010" cy="2438403"/>
          </a:xfrm>
          <a:prstGeom prst="trapezoid">
            <a:avLst/>
          </a:prstGeom>
          <a:no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FDD2AB0B-0C06-05D4-9388-F45F75797DB7}"/>
              </a:ext>
            </a:extLst>
          </p:cNvPr>
          <p:cNvSpPr/>
          <p:nvPr/>
        </p:nvSpPr>
        <p:spPr>
          <a:xfrm rot="16200000">
            <a:off x="7720514" y="3260327"/>
            <a:ext cx="1937184" cy="1011219"/>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Cross Attention</a:t>
            </a:r>
          </a:p>
        </p:txBody>
      </p:sp>
      <p:sp>
        <p:nvSpPr>
          <p:cNvPr id="16" name="Rectangle 15">
            <a:extLst>
              <a:ext uri="{FF2B5EF4-FFF2-40B4-BE49-F238E27FC236}">
                <a16:creationId xmlns:a16="http://schemas.microsoft.com/office/drawing/2014/main" id="{7C971311-5ECB-77F2-45FA-DF4BCBA3D0E0}"/>
              </a:ext>
            </a:extLst>
          </p:cNvPr>
          <p:cNvSpPr/>
          <p:nvPr/>
        </p:nvSpPr>
        <p:spPr>
          <a:xfrm rot="16200000">
            <a:off x="9020505" y="3337527"/>
            <a:ext cx="1937184" cy="856817"/>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Text Decoder</a:t>
            </a:r>
          </a:p>
          <a:p>
            <a:pPr algn="ctr"/>
            <a:r>
              <a:rPr lang="en-US" sz="2000" dirty="0">
                <a:solidFill>
                  <a:schemeClr val="tx1"/>
                </a:solidFill>
              </a:rPr>
              <a:t>N blocks</a:t>
            </a:r>
          </a:p>
        </p:txBody>
      </p:sp>
      <p:cxnSp>
        <p:nvCxnSpPr>
          <p:cNvPr id="18" name="Connector: Elbow 17">
            <a:extLst>
              <a:ext uri="{FF2B5EF4-FFF2-40B4-BE49-F238E27FC236}">
                <a16:creationId xmlns:a16="http://schemas.microsoft.com/office/drawing/2014/main" id="{20EDFD2F-5A92-CF4D-E592-F3AE2FBCD4B0}"/>
              </a:ext>
            </a:extLst>
          </p:cNvPr>
          <p:cNvCxnSpPr>
            <a:stCxn id="9" idx="0"/>
          </p:cNvCxnSpPr>
          <p:nvPr/>
        </p:nvCxnSpPr>
        <p:spPr>
          <a:xfrm>
            <a:off x="7071873" y="2389459"/>
            <a:ext cx="1134933" cy="95962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19D40FBE-C601-F560-0954-34035A935F3A}"/>
              </a:ext>
            </a:extLst>
          </p:cNvPr>
          <p:cNvCxnSpPr>
            <a:cxnSpLocks/>
            <a:stCxn id="11" idx="0"/>
          </p:cNvCxnSpPr>
          <p:nvPr/>
        </p:nvCxnSpPr>
        <p:spPr>
          <a:xfrm flipV="1">
            <a:off x="7071874" y="4147347"/>
            <a:ext cx="1133413" cy="664375"/>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7CF4EB-C062-7B59-8420-BF5E76A5D279}"/>
              </a:ext>
            </a:extLst>
          </p:cNvPr>
          <p:cNvCxnSpPr>
            <a:stCxn id="13" idx="2"/>
            <a:endCxn id="10" idx="0"/>
          </p:cNvCxnSpPr>
          <p:nvPr/>
        </p:nvCxnSpPr>
        <p:spPr>
          <a:xfrm>
            <a:off x="5277006" y="2389454"/>
            <a:ext cx="4018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37A522-3FAB-0BF1-B386-4E3556072745}"/>
              </a:ext>
            </a:extLst>
          </p:cNvPr>
          <p:cNvCxnSpPr>
            <a:cxnSpLocks/>
            <a:stCxn id="6" idx="2"/>
            <a:endCxn id="12" idx="0"/>
          </p:cNvCxnSpPr>
          <p:nvPr/>
        </p:nvCxnSpPr>
        <p:spPr>
          <a:xfrm flipV="1">
            <a:off x="5277006" y="4811717"/>
            <a:ext cx="393200" cy="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C7B1CDD-0507-7DB1-818F-BCC74DB9B5C7}"/>
              </a:ext>
            </a:extLst>
          </p:cNvPr>
          <p:cNvCxnSpPr>
            <a:cxnSpLocks/>
            <a:stCxn id="4" idx="2"/>
            <a:endCxn id="6" idx="0"/>
          </p:cNvCxnSpPr>
          <p:nvPr/>
        </p:nvCxnSpPr>
        <p:spPr>
          <a:xfrm>
            <a:off x="4124144" y="4811719"/>
            <a:ext cx="36244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C467E5-0A4D-4F26-3852-DF62AAD6D416}"/>
              </a:ext>
            </a:extLst>
          </p:cNvPr>
          <p:cNvCxnSpPr>
            <a:cxnSpLocks/>
            <a:stCxn id="5" idx="2"/>
            <a:endCxn id="13" idx="0"/>
          </p:cNvCxnSpPr>
          <p:nvPr/>
        </p:nvCxnSpPr>
        <p:spPr>
          <a:xfrm>
            <a:off x="4124143" y="2389454"/>
            <a:ext cx="3624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2F54207-8942-6F4A-3FF5-229F83E1B8C6}"/>
              </a:ext>
            </a:extLst>
          </p:cNvPr>
          <p:cNvSpPr/>
          <p:nvPr/>
        </p:nvSpPr>
        <p:spPr>
          <a:xfrm rot="16200000">
            <a:off x="10185943" y="3370729"/>
            <a:ext cx="1937186" cy="790414"/>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Image Caption</a:t>
            </a:r>
          </a:p>
        </p:txBody>
      </p:sp>
      <p:cxnSp>
        <p:nvCxnSpPr>
          <p:cNvPr id="36" name="Straight Arrow Connector 35">
            <a:extLst>
              <a:ext uri="{FF2B5EF4-FFF2-40B4-BE49-F238E27FC236}">
                <a16:creationId xmlns:a16="http://schemas.microsoft.com/office/drawing/2014/main" id="{EFF15C53-D151-E138-4F4F-6E6418172509}"/>
              </a:ext>
            </a:extLst>
          </p:cNvPr>
          <p:cNvCxnSpPr>
            <a:cxnSpLocks/>
            <a:stCxn id="14" idx="2"/>
            <a:endCxn id="35" idx="0"/>
          </p:cNvCxnSpPr>
          <p:nvPr/>
        </p:nvCxnSpPr>
        <p:spPr>
          <a:xfrm flipV="1">
            <a:off x="10417506" y="3765936"/>
            <a:ext cx="34182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C8061A8-1A9B-05EC-245B-4F5073378919}"/>
              </a:ext>
            </a:extLst>
          </p:cNvPr>
          <p:cNvSpPr/>
          <p:nvPr/>
        </p:nvSpPr>
        <p:spPr>
          <a:xfrm>
            <a:off x="515598" y="1668647"/>
            <a:ext cx="2620635" cy="1441611"/>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Image encoding pipeline used for training and inference</a:t>
            </a:r>
            <a:endParaRPr lang="en-US" sz="2000" dirty="0">
              <a:solidFill>
                <a:schemeClr val="tx1"/>
              </a:solidFill>
            </a:endParaRPr>
          </a:p>
        </p:txBody>
      </p:sp>
      <p:sp>
        <p:nvSpPr>
          <p:cNvPr id="8" name="Rectangle 7">
            <a:extLst>
              <a:ext uri="{FF2B5EF4-FFF2-40B4-BE49-F238E27FC236}">
                <a16:creationId xmlns:a16="http://schemas.microsoft.com/office/drawing/2014/main" id="{C80EF7B1-068B-40E8-EFFB-92F551CB16AC}"/>
              </a:ext>
            </a:extLst>
          </p:cNvPr>
          <p:cNvSpPr/>
          <p:nvPr/>
        </p:nvSpPr>
        <p:spPr>
          <a:xfrm>
            <a:off x="588399" y="4090910"/>
            <a:ext cx="2620635" cy="1441611"/>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Text pipeline provided ground truth during </a:t>
            </a:r>
            <a:r>
              <a:rPr lang="en-US" sz="2400" b="1" dirty="0">
                <a:solidFill>
                  <a:schemeClr val="tx1"/>
                </a:solidFill>
              </a:rPr>
              <a:t>training only</a:t>
            </a:r>
            <a:endParaRPr lang="en-US" sz="2000" b="1" dirty="0">
              <a:solidFill>
                <a:schemeClr val="tx1"/>
              </a:solidFill>
            </a:endParaRPr>
          </a:p>
        </p:txBody>
      </p:sp>
      <p:sp>
        <p:nvSpPr>
          <p:cNvPr id="17" name="Rectangle 16">
            <a:extLst>
              <a:ext uri="{FF2B5EF4-FFF2-40B4-BE49-F238E27FC236}">
                <a16:creationId xmlns:a16="http://schemas.microsoft.com/office/drawing/2014/main" id="{5A0F1D09-BD3C-5CEC-FD83-19992D2EE618}"/>
              </a:ext>
            </a:extLst>
          </p:cNvPr>
          <p:cNvSpPr/>
          <p:nvPr/>
        </p:nvSpPr>
        <p:spPr>
          <a:xfrm>
            <a:off x="6786974" y="5638653"/>
            <a:ext cx="4339665" cy="929171"/>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Cross attention between embedded text and image tokens</a:t>
            </a:r>
            <a:endParaRPr lang="en-US" sz="2000" dirty="0">
              <a:solidFill>
                <a:schemeClr val="tx1"/>
              </a:solidFill>
            </a:endParaRPr>
          </a:p>
        </p:txBody>
      </p:sp>
      <p:cxnSp>
        <p:nvCxnSpPr>
          <p:cNvPr id="20" name="Straight Arrow Connector 19">
            <a:extLst>
              <a:ext uri="{FF2B5EF4-FFF2-40B4-BE49-F238E27FC236}">
                <a16:creationId xmlns:a16="http://schemas.microsoft.com/office/drawing/2014/main" id="{4053B5AC-84BF-9037-521B-191FCA42B1E6}"/>
              </a:ext>
            </a:extLst>
          </p:cNvPr>
          <p:cNvCxnSpPr>
            <a:cxnSpLocks/>
            <a:stCxn id="17" idx="0"/>
            <a:endCxn id="15" idx="1"/>
          </p:cNvCxnSpPr>
          <p:nvPr/>
        </p:nvCxnSpPr>
        <p:spPr>
          <a:xfrm flipH="1" flipV="1">
            <a:off x="8689107" y="4734529"/>
            <a:ext cx="267700" cy="904124"/>
          </a:xfrm>
          <a:prstGeom prst="straightConnector1">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10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p:bldP spid="11" grpId="0" animBg="1"/>
      <p:bldP spid="12" grpId="0"/>
      <p:bldP spid="13" grpId="0" animBg="1"/>
      <p:bldP spid="14" grpId="0" animBg="1"/>
      <p:bldP spid="15" grpId="0" animBg="1"/>
      <p:bldP spid="16" grpId="0"/>
      <p:bldP spid="35" grpId="0" animBg="1"/>
      <p:bldP spid="7" grpId="0"/>
      <p:bldP spid="8"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CCA40-3AAE-F780-D5B9-D67D09246C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92A1F7-9A20-36F9-D694-3D35B00BF1DF}"/>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BCD5999-5F4D-3380-7E60-4A5006F71822}"/>
                  </a:ext>
                </a:extLst>
              </p:cNvPr>
              <p:cNvSpPr>
                <a:spLocks noGrp="1"/>
              </p:cNvSpPr>
              <p:nvPr>
                <p:ph idx="1"/>
              </p:nvPr>
            </p:nvSpPr>
            <p:spPr>
              <a:xfrm>
                <a:off x="388088" y="1077686"/>
                <a:ext cx="11161655" cy="5711202"/>
              </a:xfrm>
            </p:spPr>
            <p:txBody>
              <a:bodyPr>
                <a:normAutofit/>
              </a:bodyPr>
              <a:lstStyle/>
              <a:p>
                <a:pPr marL="0" indent="0">
                  <a:buNone/>
                </a:pPr>
                <a:r>
                  <a:rPr lang="en-US" dirty="0"/>
                  <a:t>Learning for the image generation  </a:t>
                </a:r>
                <a:endParaRPr lang="en-US" sz="2400" b="0" dirty="0">
                  <a:latin typeface="+mn-lt"/>
                </a:endParaRPr>
              </a:p>
              <a:p>
                <a:r>
                  <a:rPr lang="en-US" b="1" dirty="0"/>
                  <a:t>Multimodal algorithms </a:t>
                </a:r>
                <a:r>
                  <a:rPr lang="en-US" dirty="0"/>
                  <a:t>require training data of two types   </a:t>
                </a:r>
              </a:p>
              <a:p>
                <a:pPr lvl="1"/>
                <a:r>
                  <a:rPr lang="en-US" dirty="0"/>
                  <a:t>Text captions, one or more possibilities    </a:t>
                </a:r>
              </a:p>
              <a:p>
                <a:pPr lvl="1"/>
                <a:r>
                  <a:rPr lang="en-US" dirty="0"/>
                  <a:t>Image</a:t>
                </a:r>
              </a:p>
              <a:p>
                <a:r>
                  <a:rPr lang="en-US" dirty="0"/>
                  <a:t>Train three blocks simultaneously </a:t>
                </a:r>
                <a:endParaRPr lang="en-US" b="0" dirty="0">
                  <a:latin typeface="+mn-lt"/>
                </a:endParaRPr>
              </a:p>
              <a:p>
                <a:pPr lvl="1"/>
                <a:r>
                  <a:rPr lang="en-US" dirty="0"/>
                  <a:t>text encoder, often use transfer learning</a:t>
                </a:r>
              </a:p>
              <a:p>
                <a:pPr lvl="1"/>
                <a:r>
                  <a:rPr lang="en-US" b="0" dirty="0">
                    <a:latin typeface="+mn-lt"/>
                  </a:rPr>
                  <a:t>Image encoder, often use transfer learning  </a:t>
                </a:r>
              </a:p>
              <a:p>
                <a:pPr lvl="1"/>
                <a:r>
                  <a:rPr lang="en-US" dirty="0"/>
                  <a:t>Decoder uses cross attention between text and image tokens to generate captions</a:t>
                </a:r>
                <a:endParaRPr lang="en-US" b="0" dirty="0">
                  <a:latin typeface="+mn-lt"/>
                </a:endParaRPr>
              </a:p>
              <a:p>
                <a:r>
                  <a:rPr lang="en-US" b="0" dirty="0">
                    <a:latin typeface="+mn-lt"/>
                  </a:rPr>
                  <a:t>Maximize likelihood, penalized for KL divergence</a:t>
                </a:r>
                <a:endParaRPr lang="en-US" b="1" dirty="0">
                  <a:latin typeface="+mn-lt"/>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b="0" dirty="0">
                  <a:latin typeface="+mn-lt"/>
                </a:endParaRPr>
              </a:p>
            </p:txBody>
          </p:sp>
        </mc:Choice>
        <mc:Fallback>
          <p:sp>
            <p:nvSpPr>
              <p:cNvPr id="3" name="Content Placeholder 2">
                <a:extLst>
                  <a:ext uri="{FF2B5EF4-FFF2-40B4-BE49-F238E27FC236}">
                    <a16:creationId xmlns:a16="http://schemas.microsoft.com/office/drawing/2014/main" id="{6BCD5999-5F4D-3380-7E60-4A5006F71822}"/>
                  </a:ext>
                </a:extLst>
              </p:cNvPr>
              <p:cNvSpPr>
                <a:spLocks noGrp="1" noRot="1" noChangeAspect="1" noMove="1" noResize="1" noEditPoints="1" noAdjustHandles="1" noChangeArrowheads="1" noChangeShapeType="1" noTextEdit="1"/>
              </p:cNvSpPr>
              <p:nvPr>
                <p:ph idx="1"/>
              </p:nvPr>
            </p:nvSpPr>
            <p:spPr>
              <a:xfrm>
                <a:off x="388088" y="1077686"/>
                <a:ext cx="11161655" cy="5711202"/>
              </a:xfrm>
              <a:blipFill>
                <a:blip r:embed="rId2"/>
                <a:stretch>
                  <a:fillRect l="-1147" t="-1814"/>
                </a:stretch>
              </a:blipFill>
            </p:spPr>
            <p:txBody>
              <a:bodyPr/>
              <a:lstStyle/>
              <a:p>
                <a:r>
                  <a:rPr lang="en-US">
                    <a:noFill/>
                  </a:rPr>
                  <a:t> </a:t>
                </a:r>
              </a:p>
            </p:txBody>
          </p:sp>
        </mc:Fallback>
      </mc:AlternateContent>
    </p:spTree>
    <p:extLst>
      <p:ext uri="{BB962C8B-B14F-4D97-AF65-F5344CB8AC3E}">
        <p14:creationId xmlns:p14="http://schemas.microsoft.com/office/powerpoint/2010/main" val="11869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A15ED-BF3D-4185-B757-1DF8700016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52901C-7D94-6A9D-178F-749479D6F68B}"/>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p:sp>
        <p:nvSpPr>
          <p:cNvPr id="3" name="Content Placeholder 2">
            <a:extLst>
              <a:ext uri="{FF2B5EF4-FFF2-40B4-BE49-F238E27FC236}">
                <a16:creationId xmlns:a16="http://schemas.microsoft.com/office/drawing/2014/main" id="{ACF698A6-5270-40BD-B993-D372B2E36A92}"/>
              </a:ext>
            </a:extLst>
          </p:cNvPr>
          <p:cNvSpPr>
            <a:spLocks noGrp="1"/>
          </p:cNvSpPr>
          <p:nvPr>
            <p:ph idx="1"/>
          </p:nvPr>
        </p:nvSpPr>
        <p:spPr>
          <a:xfrm>
            <a:off x="388088" y="1077686"/>
            <a:ext cx="11161655" cy="5711202"/>
          </a:xfrm>
        </p:spPr>
        <p:txBody>
          <a:bodyPr>
            <a:normAutofit/>
          </a:bodyPr>
          <a:lstStyle/>
          <a:p>
            <a:pPr marL="0" indent="0">
              <a:buNone/>
            </a:pPr>
            <a:r>
              <a:rPr lang="en-US" dirty="0"/>
              <a:t>Learning for the image generation  </a:t>
            </a:r>
            <a:endParaRPr lang="en-US" sz="2400" b="0" dirty="0">
              <a:latin typeface="+mn-lt"/>
            </a:endParaRPr>
          </a:p>
          <a:p>
            <a:r>
              <a:rPr lang="en-US" dirty="0"/>
              <a:t>Decoder generates caption tokens sequentially </a:t>
            </a:r>
          </a:p>
          <a:p>
            <a:pPr lvl="1"/>
            <a:r>
              <a:rPr lang="en-US" dirty="0"/>
              <a:t>Generator is </a:t>
            </a:r>
            <a:r>
              <a:rPr lang="en-US" b="1" dirty="0"/>
              <a:t>autoregressive</a:t>
            </a:r>
          </a:p>
          <a:p>
            <a:pPr lvl="1"/>
            <a:r>
              <a:rPr lang="en-US" dirty="0"/>
              <a:t>Tokens are generated one following the next   </a:t>
            </a:r>
          </a:p>
          <a:p>
            <a:r>
              <a:rPr lang="en-US" dirty="0"/>
              <a:t>Label tokens are available at same time   </a:t>
            </a:r>
          </a:p>
          <a:p>
            <a:pPr lvl="1"/>
            <a:r>
              <a:rPr lang="en-US" dirty="0"/>
              <a:t>Tokens must be processed in </a:t>
            </a:r>
            <a:r>
              <a:rPr lang="en-US" b="1" dirty="0"/>
              <a:t>causal order </a:t>
            </a:r>
          </a:p>
          <a:p>
            <a:r>
              <a:rPr lang="en-US" b="1" dirty="0"/>
              <a:t>Causal masking </a:t>
            </a:r>
            <a:r>
              <a:rPr lang="en-US" b="0" dirty="0">
                <a:latin typeface="+mn-lt"/>
              </a:rPr>
              <a:t>prevents information leakage  </a:t>
            </a:r>
          </a:p>
          <a:p>
            <a:endParaRPr lang="en-US" b="0" dirty="0">
              <a:latin typeface="+mn-lt"/>
            </a:endParaRPr>
          </a:p>
        </p:txBody>
      </p:sp>
    </p:spTree>
    <p:extLst>
      <p:ext uri="{BB962C8B-B14F-4D97-AF65-F5344CB8AC3E}">
        <p14:creationId xmlns:p14="http://schemas.microsoft.com/office/powerpoint/2010/main" val="313331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2BE5A-5906-C84F-6FBE-8744DEC25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6EA0C5-101A-837F-5ABD-C3ED7E600EBD}"/>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2FF3DB-C2B8-345B-92F2-1823F43D4A4E}"/>
                  </a:ext>
                </a:extLst>
              </p:cNvPr>
              <p:cNvSpPr>
                <a:spLocks noGrp="1"/>
              </p:cNvSpPr>
              <p:nvPr>
                <p:ph idx="1"/>
              </p:nvPr>
            </p:nvSpPr>
            <p:spPr>
              <a:xfrm>
                <a:off x="789301" y="1124339"/>
                <a:ext cx="10515600" cy="5593468"/>
              </a:xfrm>
            </p:spPr>
            <p:txBody>
              <a:bodyPr/>
              <a:lstStyle/>
              <a:p>
                <a:pPr marL="0" indent="0">
                  <a:buNone/>
                </a:pPr>
                <a:r>
                  <a:rPr lang="en-US" b="1" dirty="0">
                    <a:solidFill>
                      <a:srgbClr val="C00000"/>
                    </a:solidFill>
                  </a:rPr>
                  <a:t>Generating images is a hard problem! </a:t>
                </a:r>
              </a:p>
              <a:p>
                <a:r>
                  <a:rPr lang="en-US" dirty="0"/>
                  <a:t>Images have a </a:t>
                </a:r>
                <a:r>
                  <a:rPr lang="en-US" b="1" dirty="0"/>
                  <a:t>very high dimensional sample space  </a:t>
                </a:r>
              </a:p>
              <a:p>
                <a:r>
                  <a:rPr lang="en-US" dirty="0"/>
                  <a:t>Example; consider a </a:t>
                </a:r>
                <a14:m>
                  <m:oMath xmlns:m="http://schemas.openxmlformats.org/officeDocument/2006/math">
                    <m:r>
                      <a:rPr lang="en-US" b="0" i="1" smtClean="0">
                        <a:latin typeface="Cambria Math" panose="02040503050406030204" pitchFamily="18" charset="0"/>
                      </a:rPr>
                      <m:t>256</m:t>
                    </m:r>
                    <m:r>
                      <a:rPr lang="en-US" b="0" i="1" smtClean="0">
                        <a:latin typeface="Cambria Math" panose="02040503050406030204" pitchFamily="18" charset="0"/>
                        <a:ea typeface="Cambria Math" panose="02040503050406030204" pitchFamily="18" charset="0"/>
                      </a:rPr>
                      <m:t>×256×3=2×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a14:m>
                <a:r>
                  <a:rPr lang="en-US" dirty="0"/>
                  <a:t>, pixel RGB image    </a:t>
                </a:r>
              </a:p>
              <a:p>
                <a:pPr marL="457200" lvl="1" indent="0">
                  <a:buNone/>
                </a:pPr>
                <a:r>
                  <a:rPr lang="en-US" dirty="0"/>
                  <a:t>With 256 intensity levels, the number of unique states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256</m:t>
                        </m:r>
                      </m:e>
                      <m:sup>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sup>
                    </m:sSup>
                  </m:oMath>
                </a14:m>
                <a:r>
                  <a:rPr lang="en-US" dirty="0"/>
                  <a:t>!</a:t>
                </a:r>
              </a:p>
              <a:p>
                <a:r>
                  <a:rPr lang="en-US" dirty="0"/>
                  <a:t>Conceptually we can model any image as an </a:t>
                </a:r>
                <a:r>
                  <a:rPr lang="en-US" b="1" dirty="0"/>
                  <a:t>infinite mixture of multi-variate Gaussian distribution</a:t>
                </a:r>
              </a:p>
              <a:p>
                <a:pPr lvl="1"/>
                <a:r>
                  <a:rPr lang="en-US" dirty="0"/>
                  <a:t>But how? </a:t>
                </a:r>
              </a:p>
              <a:p>
                <a:r>
                  <a:rPr lang="en-US" dirty="0"/>
                  <a:t>Ideally, we want generated images to have two properties </a:t>
                </a:r>
              </a:p>
              <a:p>
                <a:pPr lvl="1"/>
                <a:r>
                  <a:rPr lang="en-US" b="1" dirty="0"/>
                  <a:t>Good perceptual quality</a:t>
                </a:r>
                <a:r>
                  <a:rPr lang="en-US" dirty="0"/>
                  <a:t>: did we produce an image with the intended </a:t>
                </a:r>
                <a:r>
                  <a:rPr lang="en-US" b="1" dirty="0"/>
                  <a:t>semantics</a:t>
                </a:r>
              </a:p>
              <a:p>
                <a:pPr lvl="1"/>
                <a:r>
                  <a:rPr lang="en-US" b="1" dirty="0"/>
                  <a:t>Good accuracy</a:t>
                </a:r>
                <a:r>
                  <a:rPr lang="en-US" dirty="0"/>
                  <a:t>: does the generated image capture the </a:t>
                </a:r>
                <a:r>
                  <a:rPr lang="en-US" b="1" dirty="0"/>
                  <a:t>details</a:t>
                </a:r>
                <a:r>
                  <a:rPr lang="en-US" dirty="0"/>
                  <a:t> correctly </a:t>
                </a:r>
              </a:p>
            </p:txBody>
          </p:sp>
        </mc:Choice>
        <mc:Fallback xmlns="">
          <p:sp>
            <p:nvSpPr>
              <p:cNvPr id="3" name="Content Placeholder 2">
                <a:extLst>
                  <a:ext uri="{FF2B5EF4-FFF2-40B4-BE49-F238E27FC236}">
                    <a16:creationId xmlns:a16="http://schemas.microsoft.com/office/drawing/2014/main" id="{352FF3DB-C2B8-345B-92F2-1823F43D4A4E}"/>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812"/>
                </a:stretch>
              </a:blipFill>
            </p:spPr>
            <p:txBody>
              <a:bodyPr/>
              <a:lstStyle/>
              <a:p>
                <a:r>
                  <a:rPr lang="en-US">
                    <a:noFill/>
                  </a:rPr>
                  <a:t> </a:t>
                </a:r>
              </a:p>
            </p:txBody>
          </p:sp>
        </mc:Fallback>
      </mc:AlternateContent>
    </p:spTree>
    <p:extLst>
      <p:ext uri="{BB962C8B-B14F-4D97-AF65-F5344CB8AC3E}">
        <p14:creationId xmlns:p14="http://schemas.microsoft.com/office/powerpoint/2010/main" val="245088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638C2-67D4-30C3-58D3-81628349CE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4A9FDD-1CBA-C526-99F5-CE83B43E5FA0}"/>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p:sp>
        <p:nvSpPr>
          <p:cNvPr id="3" name="Content Placeholder 2">
            <a:extLst>
              <a:ext uri="{FF2B5EF4-FFF2-40B4-BE49-F238E27FC236}">
                <a16:creationId xmlns:a16="http://schemas.microsoft.com/office/drawing/2014/main" id="{010BA308-87F6-FB97-A25D-EA26B1568384}"/>
              </a:ext>
            </a:extLst>
          </p:cNvPr>
          <p:cNvSpPr>
            <a:spLocks noGrp="1"/>
          </p:cNvSpPr>
          <p:nvPr>
            <p:ph idx="1"/>
          </p:nvPr>
        </p:nvSpPr>
        <p:spPr>
          <a:xfrm>
            <a:off x="388088" y="1077686"/>
            <a:ext cx="11161655" cy="5711202"/>
          </a:xfrm>
        </p:spPr>
        <p:txBody>
          <a:bodyPr>
            <a:normAutofit/>
          </a:bodyPr>
          <a:lstStyle/>
          <a:p>
            <a:pPr marL="0" indent="0">
              <a:buNone/>
            </a:pPr>
            <a:r>
              <a:rPr lang="en-US" dirty="0"/>
              <a:t>Learning for the image generation  </a:t>
            </a:r>
            <a:endParaRPr lang="en-US" sz="2400" b="0" dirty="0">
              <a:latin typeface="+mn-lt"/>
            </a:endParaRPr>
          </a:p>
          <a:p>
            <a:r>
              <a:rPr lang="en-US" dirty="0"/>
              <a:t>Decoder generates caption tokens sequentially </a:t>
            </a:r>
          </a:p>
          <a:p>
            <a:pPr lvl="1"/>
            <a:r>
              <a:rPr lang="en-US" dirty="0"/>
              <a:t>Generator is </a:t>
            </a:r>
            <a:r>
              <a:rPr lang="en-US" b="1" dirty="0"/>
              <a:t>autoregressive</a:t>
            </a:r>
          </a:p>
          <a:p>
            <a:pPr lvl="1"/>
            <a:r>
              <a:rPr lang="en-US" dirty="0"/>
              <a:t>Tokens are generated one following the next   </a:t>
            </a:r>
          </a:p>
          <a:p>
            <a:r>
              <a:rPr lang="en-US" dirty="0"/>
              <a:t>Example, during inference the next token generated depends on the previously generated tokes:</a:t>
            </a:r>
          </a:p>
          <a:p>
            <a:pPr marL="914400" lvl="1" indent="-457200">
              <a:buFont typeface="+mj-lt"/>
              <a:buAutoNum type="arabicPeriod"/>
            </a:pPr>
            <a:r>
              <a:rPr lang="en-US" dirty="0"/>
              <a:t>&lt;start&gt;, My</a:t>
            </a:r>
          </a:p>
          <a:p>
            <a:pPr marL="914400" lvl="1" indent="-457200">
              <a:buFont typeface="+mj-lt"/>
              <a:buAutoNum type="arabicPeriod"/>
            </a:pPr>
            <a:r>
              <a:rPr lang="en-US" dirty="0"/>
              <a:t>&lt;start&gt;, My, cat</a:t>
            </a:r>
          </a:p>
          <a:p>
            <a:pPr marL="914400" lvl="1" indent="-457200">
              <a:buFont typeface="+mj-lt"/>
              <a:buAutoNum type="arabicPeriod"/>
            </a:pPr>
            <a:r>
              <a:rPr lang="en-US" dirty="0"/>
              <a:t>&lt;start&gt;, My, cat, is</a:t>
            </a:r>
          </a:p>
          <a:p>
            <a:pPr marL="914400" lvl="1" indent="-457200">
              <a:buFont typeface="+mj-lt"/>
              <a:buAutoNum type="arabicPeriod"/>
            </a:pPr>
            <a:r>
              <a:rPr lang="en-US" dirty="0"/>
              <a:t>&lt;start&gt;, My, cat, is, black</a:t>
            </a:r>
          </a:p>
          <a:p>
            <a:pPr marL="914400" lvl="1" indent="-457200">
              <a:buFont typeface="+mj-lt"/>
              <a:buAutoNum type="arabicPeriod"/>
            </a:pPr>
            <a:r>
              <a:rPr lang="en-US" dirty="0"/>
              <a:t>&lt;start&gt;, My, cat, is, black, and</a:t>
            </a:r>
          </a:p>
          <a:p>
            <a:pPr marL="914400" lvl="1" indent="-457200">
              <a:buFont typeface="+mj-lt"/>
              <a:buAutoNum type="arabicPeriod"/>
            </a:pPr>
            <a:r>
              <a:rPr lang="en-US" dirty="0"/>
              <a:t>&lt;start&gt;, My, cat, is, black, and, white </a:t>
            </a:r>
          </a:p>
          <a:p>
            <a:pPr marL="914400" lvl="1" indent="-457200">
              <a:buFont typeface="+mj-lt"/>
              <a:buAutoNum type="arabicPeriod"/>
            </a:pPr>
            <a:r>
              <a:rPr lang="en-US" dirty="0"/>
              <a:t>&lt;start&gt;, My, cat, is, black, and, white, &lt;end&gt;</a:t>
            </a:r>
          </a:p>
          <a:p>
            <a:pPr marL="914400" lvl="1" indent="-457200">
              <a:buFont typeface="+mj-lt"/>
              <a:buAutoNum type="arabicPeriod"/>
            </a:pPr>
            <a:endParaRPr lang="en-US" dirty="0"/>
          </a:p>
          <a:p>
            <a:pPr marL="914400" lvl="1" indent="-457200">
              <a:buFont typeface="+mj-lt"/>
              <a:buAutoNum type="arabicPeriod"/>
            </a:pPr>
            <a:endParaRPr lang="en-US" dirty="0"/>
          </a:p>
          <a:p>
            <a:pPr marL="0" indent="0">
              <a:buNone/>
            </a:pPr>
            <a:endParaRPr lang="en-US" b="0" dirty="0">
              <a:latin typeface="+mn-lt"/>
            </a:endParaRPr>
          </a:p>
        </p:txBody>
      </p:sp>
    </p:spTree>
    <p:extLst>
      <p:ext uri="{BB962C8B-B14F-4D97-AF65-F5344CB8AC3E}">
        <p14:creationId xmlns:p14="http://schemas.microsoft.com/office/powerpoint/2010/main" val="207582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2B080-DC0E-03D1-1FCE-D05C8DB91B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659C12-6E92-ACEA-03E1-76B5C10728FA}"/>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p:sp>
        <p:nvSpPr>
          <p:cNvPr id="3" name="Content Placeholder 2">
            <a:extLst>
              <a:ext uri="{FF2B5EF4-FFF2-40B4-BE49-F238E27FC236}">
                <a16:creationId xmlns:a16="http://schemas.microsoft.com/office/drawing/2014/main" id="{933EFCD7-6D35-0DE3-DB3E-6701699C89A4}"/>
              </a:ext>
            </a:extLst>
          </p:cNvPr>
          <p:cNvSpPr>
            <a:spLocks noGrp="1"/>
          </p:cNvSpPr>
          <p:nvPr>
            <p:ph idx="1"/>
          </p:nvPr>
        </p:nvSpPr>
        <p:spPr>
          <a:xfrm>
            <a:off x="388088" y="1077686"/>
            <a:ext cx="11161655" cy="5711202"/>
          </a:xfrm>
        </p:spPr>
        <p:txBody>
          <a:bodyPr>
            <a:normAutofit/>
          </a:bodyPr>
          <a:lstStyle/>
          <a:p>
            <a:pPr marL="0" indent="0">
              <a:buNone/>
            </a:pPr>
            <a:r>
              <a:rPr lang="en-US" dirty="0"/>
              <a:t>Learning for the image generation  </a:t>
            </a:r>
            <a:endParaRPr lang="en-US" sz="2400" b="0" dirty="0">
              <a:latin typeface="+mn-lt"/>
            </a:endParaRPr>
          </a:p>
          <a:p>
            <a:r>
              <a:rPr lang="en-US" b="1" dirty="0"/>
              <a:t>Causal masking </a:t>
            </a:r>
            <a:r>
              <a:rPr lang="en-US" b="0" dirty="0">
                <a:latin typeface="+mn-lt"/>
              </a:rPr>
              <a:t>prevents information leakage</a:t>
            </a:r>
          </a:p>
          <a:p>
            <a:pPr lvl="1"/>
            <a:r>
              <a:rPr lang="en-US" dirty="0"/>
              <a:t>Allows generation of next token using label (ground truth) tokens</a:t>
            </a:r>
            <a:r>
              <a:rPr lang="en-US" b="0" dirty="0">
                <a:latin typeface="+mn-lt"/>
              </a:rPr>
              <a:t>  </a:t>
            </a:r>
          </a:p>
          <a:p>
            <a:r>
              <a:rPr lang="en-US" b="0" dirty="0">
                <a:latin typeface="+mn-lt"/>
              </a:rPr>
              <a:t>Example, causal mask allows each token to be generated </a:t>
            </a:r>
            <a:r>
              <a:rPr lang="en-US" dirty="0"/>
              <a:t>without information leakage   </a:t>
            </a:r>
          </a:p>
        </p:txBody>
      </p:sp>
      <p:graphicFrame>
        <p:nvGraphicFramePr>
          <p:cNvPr id="4" name="Table 3">
            <a:extLst>
              <a:ext uri="{FF2B5EF4-FFF2-40B4-BE49-F238E27FC236}">
                <a16:creationId xmlns:a16="http://schemas.microsoft.com/office/drawing/2014/main" id="{74288874-9299-3B57-F6AD-A5EC7B3388A7}"/>
              </a:ext>
            </a:extLst>
          </p:cNvPr>
          <p:cNvGraphicFramePr>
            <a:graphicFrameLocks noGrp="1"/>
          </p:cNvGraphicFramePr>
          <p:nvPr>
            <p:extLst>
              <p:ext uri="{D42A27DB-BD31-4B8C-83A1-F6EECF244321}">
                <p14:modId xmlns:p14="http://schemas.microsoft.com/office/powerpoint/2010/main" val="1012662254"/>
              </p:ext>
            </p:extLst>
          </p:nvPr>
        </p:nvGraphicFramePr>
        <p:xfrm>
          <a:off x="509200" y="3569371"/>
          <a:ext cx="8537912" cy="2871584"/>
        </p:xfrm>
        <a:graphic>
          <a:graphicData uri="http://schemas.openxmlformats.org/drawingml/2006/table">
            <a:tbl>
              <a:tblPr firstRow="1" bandRow="1">
                <a:tableStyleId>{5C22544A-7EE6-4342-B048-85BDC9FD1C3A}</a:tableStyleId>
              </a:tblPr>
              <a:tblGrid>
                <a:gridCol w="1067239">
                  <a:extLst>
                    <a:ext uri="{9D8B030D-6E8A-4147-A177-3AD203B41FA5}">
                      <a16:colId xmlns:a16="http://schemas.microsoft.com/office/drawing/2014/main" val="1576319349"/>
                    </a:ext>
                  </a:extLst>
                </a:gridCol>
                <a:gridCol w="1067239">
                  <a:extLst>
                    <a:ext uri="{9D8B030D-6E8A-4147-A177-3AD203B41FA5}">
                      <a16:colId xmlns:a16="http://schemas.microsoft.com/office/drawing/2014/main" val="2989530270"/>
                    </a:ext>
                  </a:extLst>
                </a:gridCol>
                <a:gridCol w="1067239">
                  <a:extLst>
                    <a:ext uri="{9D8B030D-6E8A-4147-A177-3AD203B41FA5}">
                      <a16:colId xmlns:a16="http://schemas.microsoft.com/office/drawing/2014/main" val="2343176562"/>
                    </a:ext>
                  </a:extLst>
                </a:gridCol>
                <a:gridCol w="1067239">
                  <a:extLst>
                    <a:ext uri="{9D8B030D-6E8A-4147-A177-3AD203B41FA5}">
                      <a16:colId xmlns:a16="http://schemas.microsoft.com/office/drawing/2014/main" val="1298824332"/>
                    </a:ext>
                  </a:extLst>
                </a:gridCol>
                <a:gridCol w="1067239">
                  <a:extLst>
                    <a:ext uri="{9D8B030D-6E8A-4147-A177-3AD203B41FA5}">
                      <a16:colId xmlns:a16="http://schemas.microsoft.com/office/drawing/2014/main" val="2948044882"/>
                    </a:ext>
                  </a:extLst>
                </a:gridCol>
                <a:gridCol w="1067239">
                  <a:extLst>
                    <a:ext uri="{9D8B030D-6E8A-4147-A177-3AD203B41FA5}">
                      <a16:colId xmlns:a16="http://schemas.microsoft.com/office/drawing/2014/main" val="4150872005"/>
                    </a:ext>
                  </a:extLst>
                </a:gridCol>
                <a:gridCol w="1067239">
                  <a:extLst>
                    <a:ext uri="{9D8B030D-6E8A-4147-A177-3AD203B41FA5}">
                      <a16:colId xmlns:a16="http://schemas.microsoft.com/office/drawing/2014/main" val="3132292256"/>
                    </a:ext>
                  </a:extLst>
                </a:gridCol>
                <a:gridCol w="1067239">
                  <a:extLst>
                    <a:ext uri="{9D8B030D-6E8A-4147-A177-3AD203B41FA5}">
                      <a16:colId xmlns:a16="http://schemas.microsoft.com/office/drawing/2014/main" val="1637469755"/>
                    </a:ext>
                  </a:extLst>
                </a:gridCol>
              </a:tblGrid>
              <a:tr h="374280">
                <a:tc>
                  <a:txBody>
                    <a:bodyPr/>
                    <a:lstStyle/>
                    <a:p>
                      <a:r>
                        <a:rPr lang="en-US" sz="2000" b="0" dirty="0">
                          <a:solidFill>
                            <a:schemeClr val="tx1"/>
                          </a:solidFill>
                        </a:rPr>
                        <a:t>&lt;start&gt;</a:t>
                      </a:r>
                    </a:p>
                  </a:txBody>
                  <a:tcPr>
                    <a:solidFill>
                      <a:schemeClr val="accent1">
                        <a:lumMod val="20000"/>
                        <a:lumOff val="80000"/>
                      </a:schemeClr>
                    </a:solidFill>
                  </a:tcPr>
                </a:tc>
                <a:tc>
                  <a:txBody>
                    <a:bodyPr/>
                    <a:lstStyle/>
                    <a:p>
                      <a:r>
                        <a:rPr lang="en-US" sz="2000" b="0" dirty="0">
                          <a:solidFill>
                            <a:schemeClr val="tx1"/>
                          </a:solidFill>
                        </a:rPr>
                        <a:t>my</a:t>
                      </a:r>
                    </a:p>
                  </a:txBody>
                  <a:tcPr>
                    <a:solidFill>
                      <a:schemeClr val="bg2">
                        <a:lumMod val="75000"/>
                      </a:schemeClr>
                    </a:solidFill>
                  </a:tcPr>
                </a:tc>
                <a:tc>
                  <a:txBody>
                    <a:bodyPr/>
                    <a:lstStyle/>
                    <a:p>
                      <a:r>
                        <a:rPr lang="en-US" sz="2000" b="0" dirty="0">
                          <a:solidFill>
                            <a:schemeClr val="tx1"/>
                          </a:solidFill>
                        </a:rPr>
                        <a:t>cat</a:t>
                      </a:r>
                    </a:p>
                  </a:txBody>
                  <a:tcPr>
                    <a:solidFill>
                      <a:schemeClr val="bg2">
                        <a:lumMod val="75000"/>
                      </a:schemeClr>
                    </a:solidFill>
                  </a:tcPr>
                </a:tc>
                <a:tc>
                  <a:txBody>
                    <a:bodyPr/>
                    <a:lstStyle/>
                    <a:p>
                      <a:r>
                        <a:rPr lang="en-US" sz="2000" b="0" dirty="0">
                          <a:solidFill>
                            <a:schemeClr val="tx1"/>
                          </a:solidFill>
                        </a:rPr>
                        <a:t>is</a:t>
                      </a:r>
                    </a:p>
                  </a:txBody>
                  <a:tcPr>
                    <a:solidFill>
                      <a:schemeClr val="bg2">
                        <a:lumMod val="75000"/>
                      </a:schemeClr>
                    </a:solidFill>
                  </a:tcPr>
                </a:tc>
                <a:tc>
                  <a:txBody>
                    <a:bodyPr/>
                    <a:lstStyle/>
                    <a:p>
                      <a:r>
                        <a:rPr lang="en-US" sz="2000" b="0" dirty="0">
                          <a:solidFill>
                            <a:schemeClr val="tx1"/>
                          </a:solidFill>
                        </a:rPr>
                        <a:t>black</a:t>
                      </a:r>
                    </a:p>
                  </a:txBody>
                  <a:tcPr>
                    <a:solidFill>
                      <a:schemeClr val="bg2">
                        <a:lumMod val="75000"/>
                      </a:schemeClr>
                    </a:solidFill>
                  </a:tcPr>
                </a:tc>
                <a:tc>
                  <a:txBody>
                    <a:bodyPr/>
                    <a:lstStyle/>
                    <a:p>
                      <a:r>
                        <a:rPr lang="en-US" sz="2000" b="0" dirty="0">
                          <a:solidFill>
                            <a:schemeClr val="tx1"/>
                          </a:solidFill>
                        </a:rPr>
                        <a:t>and</a:t>
                      </a:r>
                    </a:p>
                  </a:txBody>
                  <a:tcPr>
                    <a:solidFill>
                      <a:schemeClr val="bg2">
                        <a:lumMod val="75000"/>
                      </a:schemeClr>
                    </a:solidFill>
                  </a:tcPr>
                </a:tc>
                <a:tc>
                  <a:txBody>
                    <a:bodyPr/>
                    <a:lstStyle/>
                    <a:p>
                      <a:r>
                        <a:rPr lang="en-US" sz="2000" b="0" dirty="0">
                          <a:solidFill>
                            <a:schemeClr val="tx1"/>
                          </a:solidFill>
                        </a:rPr>
                        <a:t>white</a:t>
                      </a:r>
                    </a:p>
                  </a:txBody>
                  <a:tcPr>
                    <a:solidFill>
                      <a:schemeClr val="bg2">
                        <a:lumMod val="75000"/>
                      </a:schemeClr>
                    </a:solidFill>
                  </a:tcPr>
                </a:tc>
                <a:tc>
                  <a:txBody>
                    <a:bodyPr/>
                    <a:lstStyle/>
                    <a:p>
                      <a:r>
                        <a:rPr lang="en-US" sz="2000" b="0" dirty="0">
                          <a:solidFill>
                            <a:schemeClr val="tx1"/>
                          </a:solidFill>
                        </a:rPr>
                        <a:t>&lt;end&gt;</a:t>
                      </a:r>
                    </a:p>
                  </a:txBody>
                  <a:tcPr>
                    <a:solidFill>
                      <a:schemeClr val="bg2">
                        <a:lumMod val="75000"/>
                      </a:schemeClr>
                    </a:solidFill>
                  </a:tcPr>
                </a:tc>
                <a:extLst>
                  <a:ext uri="{0D108BD9-81ED-4DB2-BD59-A6C34878D82A}">
                    <a16:rowId xmlns:a16="http://schemas.microsoft.com/office/drawing/2014/main" val="2108074760"/>
                  </a:ext>
                </a:extLst>
              </a:tr>
              <a:tr h="374280">
                <a:tc>
                  <a:txBody>
                    <a:bodyPr/>
                    <a:lstStyle/>
                    <a:p>
                      <a:r>
                        <a:rPr lang="en-US" sz="2000" b="0" dirty="0">
                          <a:solidFill>
                            <a:schemeClr val="tx1"/>
                          </a:solidFill>
                        </a:rPr>
                        <a:t>&lt;start&gt;</a:t>
                      </a:r>
                    </a:p>
                  </a:txBody>
                  <a:tcPr>
                    <a:solidFill>
                      <a:schemeClr val="accent1">
                        <a:lumMod val="20000"/>
                        <a:lumOff val="80000"/>
                      </a:schemeClr>
                    </a:solidFill>
                  </a:tcPr>
                </a:tc>
                <a:tc>
                  <a:txBody>
                    <a:bodyPr/>
                    <a:lstStyle/>
                    <a:p>
                      <a:r>
                        <a:rPr lang="en-US" sz="2000" b="0" dirty="0">
                          <a:solidFill>
                            <a:schemeClr val="tx1"/>
                          </a:solidFill>
                        </a:rPr>
                        <a:t>my</a:t>
                      </a:r>
                    </a:p>
                  </a:txBody>
                  <a:tcPr>
                    <a:solidFill>
                      <a:schemeClr val="accent1">
                        <a:lumMod val="20000"/>
                        <a:lumOff val="80000"/>
                      </a:schemeClr>
                    </a:solidFill>
                  </a:tcPr>
                </a:tc>
                <a:tc>
                  <a:txBody>
                    <a:bodyPr/>
                    <a:lstStyle/>
                    <a:p>
                      <a:r>
                        <a:rPr lang="en-US" sz="2000" b="0" dirty="0">
                          <a:solidFill>
                            <a:schemeClr val="tx1"/>
                          </a:solidFill>
                        </a:rPr>
                        <a:t>cat</a:t>
                      </a:r>
                    </a:p>
                  </a:txBody>
                  <a:tcPr>
                    <a:solidFill>
                      <a:schemeClr val="bg2">
                        <a:lumMod val="75000"/>
                      </a:schemeClr>
                    </a:solidFill>
                  </a:tcPr>
                </a:tc>
                <a:tc>
                  <a:txBody>
                    <a:bodyPr/>
                    <a:lstStyle/>
                    <a:p>
                      <a:r>
                        <a:rPr lang="en-US" sz="2000" b="0" dirty="0">
                          <a:solidFill>
                            <a:schemeClr val="tx1"/>
                          </a:solidFill>
                        </a:rPr>
                        <a:t>is</a:t>
                      </a:r>
                    </a:p>
                  </a:txBody>
                  <a:tcPr>
                    <a:solidFill>
                      <a:schemeClr val="bg2">
                        <a:lumMod val="75000"/>
                      </a:schemeClr>
                    </a:solidFill>
                  </a:tcPr>
                </a:tc>
                <a:tc>
                  <a:txBody>
                    <a:bodyPr/>
                    <a:lstStyle/>
                    <a:p>
                      <a:r>
                        <a:rPr lang="en-US" sz="2000" b="0" dirty="0">
                          <a:solidFill>
                            <a:schemeClr val="tx1"/>
                          </a:solidFill>
                        </a:rPr>
                        <a:t>black</a:t>
                      </a:r>
                    </a:p>
                  </a:txBody>
                  <a:tcPr>
                    <a:solidFill>
                      <a:schemeClr val="bg2">
                        <a:lumMod val="75000"/>
                      </a:schemeClr>
                    </a:solidFill>
                  </a:tcPr>
                </a:tc>
                <a:tc>
                  <a:txBody>
                    <a:bodyPr/>
                    <a:lstStyle/>
                    <a:p>
                      <a:r>
                        <a:rPr lang="en-US" sz="2000" b="0" dirty="0">
                          <a:solidFill>
                            <a:schemeClr val="tx1"/>
                          </a:solidFill>
                        </a:rPr>
                        <a:t>and</a:t>
                      </a:r>
                    </a:p>
                  </a:txBody>
                  <a:tcPr>
                    <a:solidFill>
                      <a:schemeClr val="bg2">
                        <a:lumMod val="75000"/>
                      </a:schemeClr>
                    </a:solidFill>
                  </a:tcPr>
                </a:tc>
                <a:tc>
                  <a:txBody>
                    <a:bodyPr/>
                    <a:lstStyle/>
                    <a:p>
                      <a:r>
                        <a:rPr lang="en-US" sz="2000" b="0" dirty="0">
                          <a:solidFill>
                            <a:schemeClr val="tx1"/>
                          </a:solidFill>
                        </a:rPr>
                        <a:t>white</a:t>
                      </a:r>
                    </a:p>
                  </a:txBody>
                  <a:tcPr>
                    <a:solidFill>
                      <a:schemeClr val="bg2">
                        <a:lumMod val="75000"/>
                      </a:schemeClr>
                    </a:solidFill>
                  </a:tcPr>
                </a:tc>
                <a:tc>
                  <a:txBody>
                    <a:bodyPr/>
                    <a:lstStyle/>
                    <a:p>
                      <a:r>
                        <a:rPr lang="en-US" sz="2000" b="0">
                          <a:solidFill>
                            <a:schemeClr val="tx1"/>
                          </a:solidFill>
                        </a:rPr>
                        <a:t>&lt;end&gt;</a:t>
                      </a:r>
                      <a:endParaRPr lang="en-US" sz="2000" b="0" dirty="0">
                        <a:solidFill>
                          <a:schemeClr val="tx1"/>
                        </a:solidFill>
                      </a:endParaRPr>
                    </a:p>
                  </a:txBody>
                  <a:tcPr>
                    <a:solidFill>
                      <a:schemeClr val="bg2">
                        <a:lumMod val="75000"/>
                      </a:schemeClr>
                    </a:solidFill>
                  </a:tcPr>
                </a:tc>
                <a:extLst>
                  <a:ext uri="{0D108BD9-81ED-4DB2-BD59-A6C34878D82A}">
                    <a16:rowId xmlns:a16="http://schemas.microsoft.com/office/drawing/2014/main" val="2279550660"/>
                  </a:ext>
                </a:extLst>
              </a:tr>
              <a:tr h="494144">
                <a:tc>
                  <a:txBody>
                    <a:bodyPr/>
                    <a:lstStyle/>
                    <a:p>
                      <a:r>
                        <a:rPr lang="en-US" sz="2000" b="0" dirty="0">
                          <a:solidFill>
                            <a:schemeClr val="tx1"/>
                          </a:solidFill>
                        </a:rPr>
                        <a:t>&lt;start&gt;</a:t>
                      </a:r>
                    </a:p>
                  </a:txBody>
                  <a:tcPr/>
                </a:tc>
                <a:tc>
                  <a:txBody>
                    <a:bodyPr/>
                    <a:lstStyle/>
                    <a:p>
                      <a:r>
                        <a:rPr lang="en-US" sz="2000" b="0" dirty="0">
                          <a:solidFill>
                            <a:schemeClr val="tx1"/>
                          </a:solidFill>
                        </a:rPr>
                        <a:t>my</a:t>
                      </a:r>
                    </a:p>
                  </a:txBody>
                  <a:tcPr/>
                </a:tc>
                <a:tc>
                  <a:txBody>
                    <a:bodyPr/>
                    <a:lstStyle/>
                    <a:p>
                      <a:r>
                        <a:rPr lang="en-US" sz="2000" b="0" dirty="0">
                          <a:solidFill>
                            <a:schemeClr val="tx1"/>
                          </a:solidFill>
                        </a:rPr>
                        <a:t>cat</a:t>
                      </a:r>
                    </a:p>
                  </a:txBody>
                  <a:tcPr/>
                </a:tc>
                <a:tc>
                  <a:txBody>
                    <a:bodyPr/>
                    <a:lstStyle/>
                    <a:p>
                      <a:r>
                        <a:rPr lang="en-US" sz="2000" b="0" dirty="0">
                          <a:solidFill>
                            <a:schemeClr val="tx1"/>
                          </a:solidFill>
                        </a:rPr>
                        <a:t>is</a:t>
                      </a:r>
                    </a:p>
                  </a:txBody>
                  <a:tcPr>
                    <a:solidFill>
                      <a:schemeClr val="bg2">
                        <a:lumMod val="75000"/>
                      </a:schemeClr>
                    </a:solidFill>
                  </a:tcPr>
                </a:tc>
                <a:tc>
                  <a:txBody>
                    <a:bodyPr/>
                    <a:lstStyle/>
                    <a:p>
                      <a:r>
                        <a:rPr lang="en-US" sz="2000" b="0" dirty="0">
                          <a:solidFill>
                            <a:schemeClr val="tx1"/>
                          </a:solidFill>
                        </a:rPr>
                        <a:t>black</a:t>
                      </a:r>
                    </a:p>
                  </a:txBody>
                  <a:tcPr>
                    <a:solidFill>
                      <a:schemeClr val="bg2">
                        <a:lumMod val="75000"/>
                      </a:schemeClr>
                    </a:solidFill>
                  </a:tcPr>
                </a:tc>
                <a:tc>
                  <a:txBody>
                    <a:bodyPr/>
                    <a:lstStyle/>
                    <a:p>
                      <a:r>
                        <a:rPr lang="en-US" sz="2000" b="0" dirty="0">
                          <a:solidFill>
                            <a:schemeClr val="tx1"/>
                          </a:solidFill>
                        </a:rPr>
                        <a:t>and</a:t>
                      </a:r>
                    </a:p>
                  </a:txBody>
                  <a:tcPr>
                    <a:solidFill>
                      <a:schemeClr val="bg2">
                        <a:lumMod val="75000"/>
                      </a:schemeClr>
                    </a:solidFill>
                  </a:tcPr>
                </a:tc>
                <a:tc>
                  <a:txBody>
                    <a:bodyPr/>
                    <a:lstStyle/>
                    <a:p>
                      <a:r>
                        <a:rPr lang="en-US" sz="2000" b="0" dirty="0">
                          <a:solidFill>
                            <a:schemeClr val="tx1"/>
                          </a:solidFill>
                        </a:rPr>
                        <a:t>white</a:t>
                      </a:r>
                    </a:p>
                  </a:txBody>
                  <a:tcPr>
                    <a:solidFill>
                      <a:schemeClr val="bg2">
                        <a:lumMod val="75000"/>
                      </a:schemeClr>
                    </a:solidFill>
                  </a:tcPr>
                </a:tc>
                <a:tc>
                  <a:txBody>
                    <a:bodyPr/>
                    <a:lstStyle/>
                    <a:p>
                      <a:r>
                        <a:rPr lang="en-US" sz="2000" b="0" dirty="0">
                          <a:solidFill>
                            <a:schemeClr val="tx1"/>
                          </a:solidFill>
                        </a:rPr>
                        <a:t>&lt;end&gt;</a:t>
                      </a:r>
                    </a:p>
                  </a:txBody>
                  <a:tcPr>
                    <a:solidFill>
                      <a:schemeClr val="bg2">
                        <a:lumMod val="75000"/>
                      </a:schemeClr>
                    </a:solidFill>
                  </a:tcPr>
                </a:tc>
                <a:extLst>
                  <a:ext uri="{0D108BD9-81ED-4DB2-BD59-A6C34878D82A}">
                    <a16:rowId xmlns:a16="http://schemas.microsoft.com/office/drawing/2014/main" val="1015394293"/>
                  </a:ext>
                </a:extLst>
              </a:tr>
              <a:tr h="374280">
                <a:tc>
                  <a:txBody>
                    <a:bodyPr/>
                    <a:lstStyle/>
                    <a:p>
                      <a:r>
                        <a:rPr lang="en-US" sz="2000" b="0" dirty="0">
                          <a:solidFill>
                            <a:schemeClr val="tx1"/>
                          </a:solidFill>
                        </a:rPr>
                        <a:t>&lt;start&gt;</a:t>
                      </a:r>
                    </a:p>
                  </a:txBody>
                  <a:tcPr/>
                </a:tc>
                <a:tc>
                  <a:txBody>
                    <a:bodyPr/>
                    <a:lstStyle/>
                    <a:p>
                      <a:r>
                        <a:rPr lang="en-US" sz="2000" b="0" dirty="0">
                          <a:solidFill>
                            <a:schemeClr val="tx1"/>
                          </a:solidFill>
                        </a:rPr>
                        <a:t>my</a:t>
                      </a:r>
                    </a:p>
                  </a:txBody>
                  <a:tcPr/>
                </a:tc>
                <a:tc>
                  <a:txBody>
                    <a:bodyPr/>
                    <a:lstStyle/>
                    <a:p>
                      <a:r>
                        <a:rPr lang="en-US" sz="2000" b="0" dirty="0">
                          <a:solidFill>
                            <a:schemeClr val="tx1"/>
                          </a:solidFill>
                        </a:rPr>
                        <a:t>cat</a:t>
                      </a:r>
                    </a:p>
                  </a:txBody>
                  <a:tcPr/>
                </a:tc>
                <a:tc>
                  <a:txBody>
                    <a:bodyPr/>
                    <a:lstStyle/>
                    <a:p>
                      <a:r>
                        <a:rPr lang="en-US" sz="2000" b="0" dirty="0">
                          <a:solidFill>
                            <a:schemeClr val="tx1"/>
                          </a:solidFill>
                        </a:rPr>
                        <a:t>is</a:t>
                      </a:r>
                    </a:p>
                  </a:txBody>
                  <a:tcPr/>
                </a:tc>
                <a:tc>
                  <a:txBody>
                    <a:bodyPr/>
                    <a:lstStyle/>
                    <a:p>
                      <a:r>
                        <a:rPr lang="en-US" sz="2000" b="0" dirty="0">
                          <a:solidFill>
                            <a:schemeClr val="tx1"/>
                          </a:solidFill>
                        </a:rPr>
                        <a:t>black</a:t>
                      </a:r>
                    </a:p>
                  </a:txBody>
                  <a:tcPr>
                    <a:solidFill>
                      <a:schemeClr val="bg2">
                        <a:lumMod val="75000"/>
                      </a:schemeClr>
                    </a:solidFill>
                  </a:tcPr>
                </a:tc>
                <a:tc>
                  <a:txBody>
                    <a:bodyPr/>
                    <a:lstStyle/>
                    <a:p>
                      <a:r>
                        <a:rPr lang="en-US" sz="2000" b="0" dirty="0">
                          <a:solidFill>
                            <a:schemeClr val="tx1"/>
                          </a:solidFill>
                        </a:rPr>
                        <a:t>and</a:t>
                      </a:r>
                    </a:p>
                  </a:txBody>
                  <a:tcPr>
                    <a:solidFill>
                      <a:schemeClr val="bg2">
                        <a:lumMod val="75000"/>
                      </a:schemeClr>
                    </a:solidFill>
                  </a:tcPr>
                </a:tc>
                <a:tc>
                  <a:txBody>
                    <a:bodyPr/>
                    <a:lstStyle/>
                    <a:p>
                      <a:r>
                        <a:rPr lang="en-US" sz="2000" b="0" dirty="0">
                          <a:solidFill>
                            <a:schemeClr val="tx1"/>
                          </a:solidFill>
                        </a:rPr>
                        <a:t>white</a:t>
                      </a:r>
                    </a:p>
                  </a:txBody>
                  <a:tcPr>
                    <a:solidFill>
                      <a:schemeClr val="bg2">
                        <a:lumMod val="75000"/>
                      </a:schemeClr>
                    </a:solidFill>
                  </a:tcPr>
                </a:tc>
                <a:tc>
                  <a:txBody>
                    <a:bodyPr/>
                    <a:lstStyle/>
                    <a:p>
                      <a:r>
                        <a:rPr lang="en-US" sz="2000" b="0" dirty="0">
                          <a:solidFill>
                            <a:schemeClr val="tx1"/>
                          </a:solidFill>
                        </a:rPr>
                        <a:t>&lt;end&gt;</a:t>
                      </a:r>
                    </a:p>
                  </a:txBody>
                  <a:tcPr>
                    <a:solidFill>
                      <a:schemeClr val="bg2">
                        <a:lumMod val="75000"/>
                      </a:schemeClr>
                    </a:solidFill>
                  </a:tcPr>
                </a:tc>
                <a:extLst>
                  <a:ext uri="{0D108BD9-81ED-4DB2-BD59-A6C34878D82A}">
                    <a16:rowId xmlns:a16="http://schemas.microsoft.com/office/drawing/2014/main" val="3744121044"/>
                  </a:ext>
                </a:extLst>
              </a:tr>
              <a:tr h="374280">
                <a:tc>
                  <a:txBody>
                    <a:bodyPr/>
                    <a:lstStyle/>
                    <a:p>
                      <a:r>
                        <a:rPr lang="en-US" sz="2000" b="0" dirty="0">
                          <a:solidFill>
                            <a:schemeClr val="tx1"/>
                          </a:solidFill>
                        </a:rPr>
                        <a:t>&lt;start&gt;</a:t>
                      </a:r>
                    </a:p>
                  </a:txBody>
                  <a:tcPr/>
                </a:tc>
                <a:tc>
                  <a:txBody>
                    <a:bodyPr/>
                    <a:lstStyle/>
                    <a:p>
                      <a:r>
                        <a:rPr lang="en-US" sz="2000" b="0" dirty="0">
                          <a:solidFill>
                            <a:schemeClr val="tx1"/>
                          </a:solidFill>
                        </a:rPr>
                        <a:t>my</a:t>
                      </a:r>
                    </a:p>
                  </a:txBody>
                  <a:tcPr/>
                </a:tc>
                <a:tc>
                  <a:txBody>
                    <a:bodyPr/>
                    <a:lstStyle/>
                    <a:p>
                      <a:r>
                        <a:rPr lang="en-US" sz="2000" b="0" dirty="0">
                          <a:solidFill>
                            <a:schemeClr val="tx1"/>
                          </a:solidFill>
                        </a:rPr>
                        <a:t>cat</a:t>
                      </a:r>
                    </a:p>
                  </a:txBody>
                  <a:tcPr/>
                </a:tc>
                <a:tc>
                  <a:txBody>
                    <a:bodyPr/>
                    <a:lstStyle/>
                    <a:p>
                      <a:r>
                        <a:rPr lang="en-US" sz="2000" b="0" dirty="0">
                          <a:solidFill>
                            <a:schemeClr val="tx1"/>
                          </a:solidFill>
                        </a:rPr>
                        <a:t>is</a:t>
                      </a:r>
                    </a:p>
                  </a:txBody>
                  <a:tcPr/>
                </a:tc>
                <a:tc>
                  <a:txBody>
                    <a:bodyPr/>
                    <a:lstStyle/>
                    <a:p>
                      <a:r>
                        <a:rPr lang="en-US" sz="2000" b="0" dirty="0">
                          <a:solidFill>
                            <a:schemeClr val="tx1"/>
                          </a:solidFill>
                        </a:rPr>
                        <a:t>black</a:t>
                      </a:r>
                    </a:p>
                  </a:txBody>
                  <a:tcPr/>
                </a:tc>
                <a:tc>
                  <a:txBody>
                    <a:bodyPr/>
                    <a:lstStyle/>
                    <a:p>
                      <a:r>
                        <a:rPr lang="en-US" sz="2000" b="0" dirty="0">
                          <a:solidFill>
                            <a:schemeClr val="tx1"/>
                          </a:solidFill>
                        </a:rPr>
                        <a:t>and</a:t>
                      </a:r>
                    </a:p>
                  </a:txBody>
                  <a:tcPr>
                    <a:solidFill>
                      <a:schemeClr val="bg2">
                        <a:lumMod val="75000"/>
                      </a:schemeClr>
                    </a:solidFill>
                  </a:tcPr>
                </a:tc>
                <a:tc>
                  <a:txBody>
                    <a:bodyPr/>
                    <a:lstStyle/>
                    <a:p>
                      <a:r>
                        <a:rPr lang="en-US" sz="2000" b="0" dirty="0">
                          <a:solidFill>
                            <a:schemeClr val="tx1"/>
                          </a:solidFill>
                        </a:rPr>
                        <a:t>white</a:t>
                      </a:r>
                    </a:p>
                  </a:txBody>
                  <a:tcPr>
                    <a:solidFill>
                      <a:schemeClr val="bg2">
                        <a:lumMod val="75000"/>
                      </a:schemeClr>
                    </a:solidFill>
                  </a:tcPr>
                </a:tc>
                <a:tc>
                  <a:txBody>
                    <a:bodyPr/>
                    <a:lstStyle/>
                    <a:p>
                      <a:r>
                        <a:rPr lang="en-US" sz="2000" b="0" dirty="0">
                          <a:solidFill>
                            <a:schemeClr val="tx1"/>
                          </a:solidFill>
                        </a:rPr>
                        <a:t>&lt;end&gt;</a:t>
                      </a:r>
                    </a:p>
                  </a:txBody>
                  <a:tcPr>
                    <a:solidFill>
                      <a:schemeClr val="bg2">
                        <a:lumMod val="75000"/>
                      </a:schemeClr>
                    </a:solidFill>
                  </a:tcPr>
                </a:tc>
                <a:extLst>
                  <a:ext uri="{0D108BD9-81ED-4DB2-BD59-A6C34878D82A}">
                    <a16:rowId xmlns:a16="http://schemas.microsoft.com/office/drawing/2014/main" val="2217549591"/>
                  </a:ext>
                </a:extLst>
              </a:tr>
              <a:tr h="374280">
                <a:tc>
                  <a:txBody>
                    <a:bodyPr/>
                    <a:lstStyle/>
                    <a:p>
                      <a:r>
                        <a:rPr lang="en-US" sz="2000" b="0" dirty="0">
                          <a:solidFill>
                            <a:schemeClr val="tx1"/>
                          </a:solidFill>
                        </a:rPr>
                        <a:t>&lt;start&gt;</a:t>
                      </a:r>
                    </a:p>
                  </a:txBody>
                  <a:tcPr/>
                </a:tc>
                <a:tc>
                  <a:txBody>
                    <a:bodyPr/>
                    <a:lstStyle/>
                    <a:p>
                      <a:r>
                        <a:rPr lang="en-US" sz="2000" b="0" dirty="0">
                          <a:solidFill>
                            <a:schemeClr val="tx1"/>
                          </a:solidFill>
                        </a:rPr>
                        <a:t>my</a:t>
                      </a:r>
                    </a:p>
                  </a:txBody>
                  <a:tcPr/>
                </a:tc>
                <a:tc>
                  <a:txBody>
                    <a:bodyPr/>
                    <a:lstStyle/>
                    <a:p>
                      <a:r>
                        <a:rPr lang="en-US" sz="2000" b="0" dirty="0">
                          <a:solidFill>
                            <a:schemeClr val="tx1"/>
                          </a:solidFill>
                        </a:rPr>
                        <a:t>cat</a:t>
                      </a:r>
                    </a:p>
                  </a:txBody>
                  <a:tcPr/>
                </a:tc>
                <a:tc>
                  <a:txBody>
                    <a:bodyPr/>
                    <a:lstStyle/>
                    <a:p>
                      <a:r>
                        <a:rPr lang="en-US" sz="2000" b="0" dirty="0">
                          <a:solidFill>
                            <a:schemeClr val="tx1"/>
                          </a:solidFill>
                        </a:rPr>
                        <a:t>is</a:t>
                      </a:r>
                    </a:p>
                  </a:txBody>
                  <a:tcPr/>
                </a:tc>
                <a:tc>
                  <a:txBody>
                    <a:bodyPr/>
                    <a:lstStyle/>
                    <a:p>
                      <a:r>
                        <a:rPr lang="en-US" sz="2000" b="0" dirty="0">
                          <a:solidFill>
                            <a:schemeClr val="tx1"/>
                          </a:solidFill>
                        </a:rPr>
                        <a:t>black</a:t>
                      </a:r>
                    </a:p>
                  </a:txBody>
                  <a:tcPr/>
                </a:tc>
                <a:tc>
                  <a:txBody>
                    <a:bodyPr/>
                    <a:lstStyle/>
                    <a:p>
                      <a:r>
                        <a:rPr lang="en-US" sz="2000" b="0" dirty="0">
                          <a:solidFill>
                            <a:schemeClr val="tx1"/>
                          </a:solidFill>
                        </a:rPr>
                        <a:t>and</a:t>
                      </a:r>
                    </a:p>
                  </a:txBody>
                  <a:tcPr/>
                </a:tc>
                <a:tc>
                  <a:txBody>
                    <a:bodyPr/>
                    <a:lstStyle/>
                    <a:p>
                      <a:r>
                        <a:rPr lang="en-US" sz="2000" b="0" dirty="0">
                          <a:solidFill>
                            <a:schemeClr val="tx1"/>
                          </a:solidFill>
                        </a:rPr>
                        <a:t>white</a:t>
                      </a:r>
                    </a:p>
                  </a:txBody>
                  <a:tcPr>
                    <a:solidFill>
                      <a:schemeClr val="bg2">
                        <a:lumMod val="75000"/>
                      </a:schemeClr>
                    </a:solidFill>
                  </a:tcPr>
                </a:tc>
                <a:tc>
                  <a:txBody>
                    <a:bodyPr/>
                    <a:lstStyle/>
                    <a:p>
                      <a:r>
                        <a:rPr lang="en-US" sz="2000" b="0" dirty="0">
                          <a:solidFill>
                            <a:schemeClr val="tx1"/>
                          </a:solidFill>
                        </a:rPr>
                        <a:t>&lt;end&gt;</a:t>
                      </a:r>
                    </a:p>
                  </a:txBody>
                  <a:tcPr>
                    <a:solidFill>
                      <a:schemeClr val="bg2">
                        <a:lumMod val="75000"/>
                      </a:schemeClr>
                    </a:solidFill>
                  </a:tcPr>
                </a:tc>
                <a:extLst>
                  <a:ext uri="{0D108BD9-81ED-4DB2-BD59-A6C34878D82A}">
                    <a16:rowId xmlns:a16="http://schemas.microsoft.com/office/drawing/2014/main" val="3548421588"/>
                  </a:ext>
                </a:extLst>
              </a:tr>
              <a:tr h="312627">
                <a:tc>
                  <a:txBody>
                    <a:bodyPr/>
                    <a:lstStyle/>
                    <a:p>
                      <a:r>
                        <a:rPr lang="en-US" sz="2000" b="0" dirty="0">
                          <a:solidFill>
                            <a:schemeClr val="tx1"/>
                          </a:solidFill>
                        </a:rPr>
                        <a:t>&lt;start&gt;</a:t>
                      </a:r>
                    </a:p>
                  </a:txBody>
                  <a:tcPr/>
                </a:tc>
                <a:tc>
                  <a:txBody>
                    <a:bodyPr/>
                    <a:lstStyle/>
                    <a:p>
                      <a:r>
                        <a:rPr lang="en-US" sz="2000" b="0" dirty="0">
                          <a:solidFill>
                            <a:schemeClr val="tx1"/>
                          </a:solidFill>
                        </a:rPr>
                        <a:t>my</a:t>
                      </a:r>
                    </a:p>
                  </a:txBody>
                  <a:tcPr/>
                </a:tc>
                <a:tc>
                  <a:txBody>
                    <a:bodyPr/>
                    <a:lstStyle/>
                    <a:p>
                      <a:r>
                        <a:rPr lang="en-US" sz="2000" b="0" dirty="0">
                          <a:solidFill>
                            <a:schemeClr val="tx1"/>
                          </a:solidFill>
                        </a:rPr>
                        <a:t>cat</a:t>
                      </a:r>
                    </a:p>
                  </a:txBody>
                  <a:tcPr/>
                </a:tc>
                <a:tc>
                  <a:txBody>
                    <a:bodyPr/>
                    <a:lstStyle/>
                    <a:p>
                      <a:r>
                        <a:rPr lang="en-US" sz="2000" b="0" dirty="0">
                          <a:solidFill>
                            <a:schemeClr val="tx1"/>
                          </a:solidFill>
                        </a:rPr>
                        <a:t>is</a:t>
                      </a:r>
                    </a:p>
                  </a:txBody>
                  <a:tcPr/>
                </a:tc>
                <a:tc>
                  <a:txBody>
                    <a:bodyPr/>
                    <a:lstStyle/>
                    <a:p>
                      <a:r>
                        <a:rPr lang="en-US" sz="2000" b="0" dirty="0">
                          <a:solidFill>
                            <a:schemeClr val="tx1"/>
                          </a:solidFill>
                        </a:rPr>
                        <a:t>black</a:t>
                      </a:r>
                    </a:p>
                  </a:txBody>
                  <a:tcPr/>
                </a:tc>
                <a:tc>
                  <a:txBody>
                    <a:bodyPr/>
                    <a:lstStyle/>
                    <a:p>
                      <a:r>
                        <a:rPr lang="en-US" sz="2000" b="0" dirty="0">
                          <a:solidFill>
                            <a:schemeClr val="tx1"/>
                          </a:solidFill>
                        </a:rPr>
                        <a:t>and</a:t>
                      </a:r>
                    </a:p>
                  </a:txBody>
                  <a:tcPr/>
                </a:tc>
                <a:tc>
                  <a:txBody>
                    <a:bodyPr/>
                    <a:lstStyle/>
                    <a:p>
                      <a:r>
                        <a:rPr lang="en-US" sz="2000" b="0" dirty="0">
                          <a:solidFill>
                            <a:schemeClr val="tx1"/>
                          </a:solidFill>
                        </a:rPr>
                        <a:t>white</a:t>
                      </a:r>
                    </a:p>
                  </a:txBody>
                  <a:tcPr/>
                </a:tc>
                <a:tc>
                  <a:txBody>
                    <a:bodyPr/>
                    <a:lstStyle/>
                    <a:p>
                      <a:r>
                        <a:rPr lang="en-US" sz="2000" b="0" dirty="0">
                          <a:solidFill>
                            <a:schemeClr val="tx1"/>
                          </a:solidFill>
                        </a:rPr>
                        <a:t>&lt;end&gt;</a:t>
                      </a:r>
                    </a:p>
                  </a:txBody>
                  <a:tcPr>
                    <a:solidFill>
                      <a:schemeClr val="bg2">
                        <a:lumMod val="75000"/>
                      </a:schemeClr>
                    </a:solidFill>
                  </a:tcPr>
                </a:tc>
                <a:extLst>
                  <a:ext uri="{0D108BD9-81ED-4DB2-BD59-A6C34878D82A}">
                    <a16:rowId xmlns:a16="http://schemas.microsoft.com/office/drawing/2014/main" val="2467318952"/>
                  </a:ext>
                </a:extLst>
              </a:tr>
            </a:tbl>
          </a:graphicData>
        </a:graphic>
      </p:graphicFrame>
      <p:graphicFrame>
        <p:nvGraphicFramePr>
          <p:cNvPr id="5" name="Table 4">
            <a:extLst>
              <a:ext uri="{FF2B5EF4-FFF2-40B4-BE49-F238E27FC236}">
                <a16:creationId xmlns:a16="http://schemas.microsoft.com/office/drawing/2014/main" id="{5EDAA5EF-1EA1-0664-EE0C-64B03C32AAF5}"/>
              </a:ext>
            </a:extLst>
          </p:cNvPr>
          <p:cNvGraphicFramePr>
            <a:graphicFrameLocks noGrp="1"/>
          </p:cNvGraphicFramePr>
          <p:nvPr>
            <p:extLst>
              <p:ext uri="{D42A27DB-BD31-4B8C-83A1-F6EECF244321}">
                <p14:modId xmlns:p14="http://schemas.microsoft.com/office/powerpoint/2010/main" val="3328853680"/>
              </p:ext>
            </p:extLst>
          </p:nvPr>
        </p:nvGraphicFramePr>
        <p:xfrm>
          <a:off x="10851730" y="3569371"/>
          <a:ext cx="1067239" cy="2871584"/>
        </p:xfrm>
        <a:graphic>
          <a:graphicData uri="http://schemas.openxmlformats.org/drawingml/2006/table">
            <a:tbl>
              <a:tblPr firstRow="1" bandRow="1">
                <a:tableStyleId>{5C22544A-7EE6-4342-B048-85BDC9FD1C3A}</a:tableStyleId>
              </a:tblPr>
              <a:tblGrid>
                <a:gridCol w="1067239">
                  <a:extLst>
                    <a:ext uri="{9D8B030D-6E8A-4147-A177-3AD203B41FA5}">
                      <a16:colId xmlns:a16="http://schemas.microsoft.com/office/drawing/2014/main" val="3466674800"/>
                    </a:ext>
                  </a:extLst>
                </a:gridCol>
              </a:tblGrid>
              <a:tr h="374280">
                <a:tc>
                  <a:txBody>
                    <a:bodyPr/>
                    <a:lstStyle/>
                    <a:p>
                      <a:r>
                        <a:rPr lang="en-US" sz="2000" b="0" dirty="0">
                          <a:solidFill>
                            <a:schemeClr val="tx1"/>
                          </a:solidFill>
                        </a:rPr>
                        <a:t>my</a:t>
                      </a:r>
                    </a:p>
                  </a:txBody>
                  <a:tcPr>
                    <a:solidFill>
                      <a:schemeClr val="tx2">
                        <a:lumMod val="20000"/>
                        <a:lumOff val="80000"/>
                      </a:schemeClr>
                    </a:solidFill>
                  </a:tcPr>
                </a:tc>
                <a:extLst>
                  <a:ext uri="{0D108BD9-81ED-4DB2-BD59-A6C34878D82A}">
                    <a16:rowId xmlns:a16="http://schemas.microsoft.com/office/drawing/2014/main" val="1269676633"/>
                  </a:ext>
                </a:extLst>
              </a:tr>
              <a:tr h="374280">
                <a:tc>
                  <a:txBody>
                    <a:bodyPr/>
                    <a:lstStyle/>
                    <a:p>
                      <a:r>
                        <a:rPr lang="en-US" sz="2000" b="0" dirty="0">
                          <a:solidFill>
                            <a:schemeClr val="tx1"/>
                          </a:solidFill>
                        </a:rPr>
                        <a:t>cat</a:t>
                      </a:r>
                    </a:p>
                  </a:txBody>
                  <a:tcPr>
                    <a:solidFill>
                      <a:schemeClr val="tx2">
                        <a:lumMod val="20000"/>
                        <a:lumOff val="80000"/>
                      </a:schemeClr>
                    </a:solidFill>
                  </a:tcPr>
                </a:tc>
                <a:extLst>
                  <a:ext uri="{0D108BD9-81ED-4DB2-BD59-A6C34878D82A}">
                    <a16:rowId xmlns:a16="http://schemas.microsoft.com/office/drawing/2014/main" val="2373231953"/>
                  </a:ext>
                </a:extLst>
              </a:tr>
              <a:tr h="494144">
                <a:tc>
                  <a:txBody>
                    <a:bodyPr/>
                    <a:lstStyle/>
                    <a:p>
                      <a:r>
                        <a:rPr lang="en-US" sz="2000" b="0" dirty="0">
                          <a:solidFill>
                            <a:schemeClr val="tx1"/>
                          </a:solidFill>
                        </a:rPr>
                        <a:t>is</a:t>
                      </a:r>
                    </a:p>
                  </a:txBody>
                  <a:tcPr>
                    <a:solidFill>
                      <a:schemeClr val="tx2">
                        <a:lumMod val="20000"/>
                        <a:lumOff val="80000"/>
                      </a:schemeClr>
                    </a:solidFill>
                  </a:tcPr>
                </a:tc>
                <a:extLst>
                  <a:ext uri="{0D108BD9-81ED-4DB2-BD59-A6C34878D82A}">
                    <a16:rowId xmlns:a16="http://schemas.microsoft.com/office/drawing/2014/main" val="1450525014"/>
                  </a:ext>
                </a:extLst>
              </a:tr>
              <a:tr h="374280">
                <a:tc>
                  <a:txBody>
                    <a:bodyPr/>
                    <a:lstStyle/>
                    <a:p>
                      <a:r>
                        <a:rPr lang="en-US" sz="2000" b="0" dirty="0">
                          <a:solidFill>
                            <a:schemeClr val="tx1"/>
                          </a:solidFill>
                        </a:rPr>
                        <a:t>black</a:t>
                      </a:r>
                    </a:p>
                  </a:txBody>
                  <a:tcPr>
                    <a:solidFill>
                      <a:schemeClr val="tx2">
                        <a:lumMod val="20000"/>
                        <a:lumOff val="80000"/>
                      </a:schemeClr>
                    </a:solidFill>
                  </a:tcPr>
                </a:tc>
                <a:extLst>
                  <a:ext uri="{0D108BD9-81ED-4DB2-BD59-A6C34878D82A}">
                    <a16:rowId xmlns:a16="http://schemas.microsoft.com/office/drawing/2014/main" val="2637477998"/>
                  </a:ext>
                </a:extLst>
              </a:tr>
              <a:tr h="374280">
                <a:tc>
                  <a:txBody>
                    <a:bodyPr/>
                    <a:lstStyle/>
                    <a:p>
                      <a:r>
                        <a:rPr lang="en-US" sz="2000" b="0" dirty="0">
                          <a:solidFill>
                            <a:schemeClr val="tx1"/>
                          </a:solidFill>
                        </a:rPr>
                        <a:t>and</a:t>
                      </a:r>
                    </a:p>
                  </a:txBody>
                  <a:tcPr>
                    <a:solidFill>
                      <a:schemeClr val="tx2">
                        <a:lumMod val="20000"/>
                        <a:lumOff val="80000"/>
                      </a:schemeClr>
                    </a:solidFill>
                  </a:tcPr>
                </a:tc>
                <a:extLst>
                  <a:ext uri="{0D108BD9-81ED-4DB2-BD59-A6C34878D82A}">
                    <a16:rowId xmlns:a16="http://schemas.microsoft.com/office/drawing/2014/main" val="1533045212"/>
                  </a:ext>
                </a:extLst>
              </a:tr>
              <a:tr h="374280">
                <a:tc>
                  <a:txBody>
                    <a:bodyPr/>
                    <a:lstStyle/>
                    <a:p>
                      <a:r>
                        <a:rPr lang="en-US" sz="2000" b="0" dirty="0">
                          <a:solidFill>
                            <a:schemeClr val="tx1"/>
                          </a:solidFill>
                        </a:rPr>
                        <a:t>white</a:t>
                      </a:r>
                    </a:p>
                  </a:txBody>
                  <a:tcPr>
                    <a:solidFill>
                      <a:schemeClr val="tx2">
                        <a:lumMod val="20000"/>
                        <a:lumOff val="80000"/>
                      </a:schemeClr>
                    </a:solidFill>
                  </a:tcPr>
                </a:tc>
                <a:extLst>
                  <a:ext uri="{0D108BD9-81ED-4DB2-BD59-A6C34878D82A}">
                    <a16:rowId xmlns:a16="http://schemas.microsoft.com/office/drawing/2014/main" val="2242511732"/>
                  </a:ext>
                </a:extLst>
              </a:tr>
              <a:tr h="312627">
                <a:tc>
                  <a:txBody>
                    <a:bodyPr/>
                    <a:lstStyle/>
                    <a:p>
                      <a:r>
                        <a:rPr lang="en-US" sz="2000" b="0" dirty="0">
                          <a:solidFill>
                            <a:schemeClr val="tx1"/>
                          </a:solidFill>
                        </a:rPr>
                        <a:t>&lt;end&gt;</a:t>
                      </a:r>
                    </a:p>
                  </a:txBody>
                  <a:tcPr>
                    <a:solidFill>
                      <a:schemeClr val="tx2">
                        <a:lumMod val="20000"/>
                        <a:lumOff val="80000"/>
                      </a:schemeClr>
                    </a:solidFill>
                  </a:tcPr>
                </a:tc>
                <a:extLst>
                  <a:ext uri="{0D108BD9-81ED-4DB2-BD59-A6C34878D82A}">
                    <a16:rowId xmlns:a16="http://schemas.microsoft.com/office/drawing/2014/main" val="2348131724"/>
                  </a:ext>
                </a:extLst>
              </a:tr>
            </a:tbl>
          </a:graphicData>
        </a:graphic>
      </p:graphicFrame>
      <p:sp>
        <p:nvSpPr>
          <p:cNvPr id="6" name="Arrow: Right 5">
            <a:extLst>
              <a:ext uri="{FF2B5EF4-FFF2-40B4-BE49-F238E27FC236}">
                <a16:creationId xmlns:a16="http://schemas.microsoft.com/office/drawing/2014/main" id="{7E84AD71-F202-34DE-B225-5425D558F489}"/>
              </a:ext>
            </a:extLst>
          </p:cNvPr>
          <p:cNvSpPr/>
          <p:nvPr/>
        </p:nvSpPr>
        <p:spPr>
          <a:xfrm>
            <a:off x="9095556" y="3819938"/>
            <a:ext cx="1689520" cy="2370449"/>
          </a:xfrm>
          <a:prstGeom prst="righ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Next token generated</a:t>
            </a:r>
          </a:p>
        </p:txBody>
      </p:sp>
    </p:spTree>
    <p:extLst>
      <p:ext uri="{BB962C8B-B14F-4D97-AF65-F5344CB8AC3E}">
        <p14:creationId xmlns:p14="http://schemas.microsoft.com/office/powerpoint/2010/main" val="45512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57D83-B234-FE0C-20E2-05E3458E1A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6C76B8-0085-D9A1-C39D-C60F5552380A}"/>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1DDE5C-5D22-E4A1-B357-FCF3ECD96901}"/>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400153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Built From Restricted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a:t>
                </a:r>
                <a:r>
                  <a:rPr lang="en-US" b="1" dirty="0"/>
                  <a:t>diffusion models </a:t>
                </a:r>
                <a:r>
                  <a:rPr lang="en-US" dirty="0"/>
                  <a:t>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with mean of the previous step , not a learned model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797"/>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540C1-E3F2-932C-595E-773225C757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D7F43-C8F6-140D-D3C9-873F2FEDA29C}"/>
              </a:ext>
            </a:extLst>
          </p:cNvPr>
          <p:cNvSpPr>
            <a:spLocks noGrp="1"/>
          </p:cNvSpPr>
          <p:nvPr>
            <p:ph type="title"/>
          </p:nvPr>
        </p:nvSpPr>
        <p:spPr>
          <a:xfrm>
            <a:off x="789301" y="140193"/>
            <a:ext cx="10515600" cy="872004"/>
          </a:xfrm>
        </p:spPr>
        <p:txBody>
          <a:bodyPr>
            <a:normAutofit/>
          </a:bodyPr>
          <a:lstStyle/>
          <a:p>
            <a:r>
              <a:rPr lang="en-US" sz="4000" dirty="0">
                <a:latin typeface="+mn-lt"/>
              </a:rPr>
              <a:t>Forward and Reverse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9C255-E5A0-D42A-F884-DA433D9B7AEB}"/>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2C1B47A-05FC-3470-C8D1-BF2CE5B1458B}"/>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8361ED9-0E3D-2E07-61F8-B754E69FDF4A}"/>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5E0907E9-0C05-FA24-595F-83DC1A6A27AF}"/>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6BB9AA-8772-7385-8F96-E6517BA5263C}"/>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B2BA336E-19F6-8BFA-7380-C9A576BC1008}"/>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5521FA-B0F4-F599-12AA-6A6F9270134F}"/>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2C186C4-2ED3-2EA6-5C36-8951DBF937D6}"/>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EAE357-33F0-6E2F-75F0-B950F177E4CB}"/>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8364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B8564-5F1B-2759-4691-B57A41BF33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84B07-96A9-A643-52C1-4FDC67DC3DAE}"/>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161A0-F366-23E1-93D2-D3F243CDAAC6}"/>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𝑻</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𝟎</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90021B1-CEAD-912E-7A58-BEBCCF52FA60}"/>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00717BB-A2F0-C225-AE25-52DA56C7A800}"/>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5E75A446-4226-BD07-5110-2B179CE92438}"/>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A3AD2E0-7963-8F4D-B73B-CDD6E39F14CF}"/>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BAEFCEB7-AE1E-4D23-EA5B-3AC2F1AF54F0}"/>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8EE9614-C1B8-1752-E26F-8C5F6BEFF1F9}"/>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895BC78-E21D-0BE0-04C3-542719768DA1}"/>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5E150A6-D5BF-1F5F-7428-822DFBD06FD5}"/>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89C69997-88A2-E297-61E8-DE94E6B9CE9E}"/>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B5BAD9-3901-B23F-62E8-E5CDD96F0F7A}"/>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BBB4A51-06A3-8C7A-9DF9-DFDBAC5DE664}"/>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DAFA0E5-E4E4-C481-E44E-A696305C75E6}"/>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323045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C41B3-580E-37C3-C045-01D2A6ECD39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2FB147D-EAC8-258B-D7FA-F3C89C378521}"/>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F1B5E66D-F8F6-21C3-A755-A10682745BBF}"/>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35B3B4-E05B-3EFE-BB02-C4E5EF245475}"/>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l="-1159" t="-43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144646-173B-C8BA-C50C-11405D77813A}"/>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F42AFDE1-958E-356E-F97E-77C061696584}"/>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43B9E9-FAE7-6B3B-9778-A597BC3759D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6BC2DD4-50EB-6966-639F-D7E55F81BCA1}"/>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4D58557-1068-8D39-6BDB-EF9C67538161}"/>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2788AD-AF95-6D58-1C16-C726B482DD7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141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182B9-25D6-76A7-5AE5-F38F572A38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D7B3B-7903-E5EC-D051-8E079BB3A17E}"/>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95AB95-3C7A-3D11-964B-DA070690909C}"/>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a:solidFill>
                              <a:srgbClr val="FF0000"/>
                            </a:solidFill>
                            <a:latin typeface="Cambria Math" panose="02040503050406030204" pitchFamily="18" charset="0"/>
                          </a:rPr>
                        </m:ctrlPr>
                      </m:dPr>
                      <m:e>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89C23C7-9F2A-D232-D526-6145731765D2}"/>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61DE06-AD44-8BC5-BA16-BC60B321FF94}"/>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D00709DB-6BB8-6539-E305-8D3885F36BCC}"/>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79B39E-E37D-949F-C5A8-47B73A26F57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0B15813-3915-5AD6-7FE7-AADCB09E0E7D}"/>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BAD6CBF-F2EA-EF6B-A6FB-9091015D7885}"/>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F86C1D0-7152-5CCD-6D63-D4EAE7D30B1B}"/>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4273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An </a:t>
            </a:r>
            <a:r>
              <a:rPr lang="en-US" b="1" dirty="0"/>
              <a:t>encoder</a:t>
            </a:r>
            <a:r>
              <a:rPr lang="en-US" dirty="0"/>
              <a:t> learns a </a:t>
            </a:r>
            <a:r>
              <a:rPr lang="en-US" b="1" dirty="0"/>
              <a:t>latent</a:t>
            </a:r>
            <a:r>
              <a:rPr lang="en-US" dirty="0"/>
              <a:t>, </a:t>
            </a:r>
            <a:r>
              <a:rPr lang="en-US" b="1" i="1" dirty="0"/>
              <a:t>z,</a:t>
            </a:r>
            <a:r>
              <a:rPr lang="en-US" b="1" dirty="0"/>
              <a:t> or embedding space </a:t>
            </a:r>
            <a:r>
              <a:rPr lang="en-US" dirty="0"/>
              <a:t>from training data</a:t>
            </a:r>
          </a:p>
          <a:p>
            <a:r>
              <a:rPr lang="en-US" b="1" dirty="0"/>
              <a:t>Generator</a:t>
            </a:r>
            <a:r>
              <a:rPr lang="en-US" dirty="0"/>
              <a:t> produces output data from latent space,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generator and encoder</a:t>
            </a:r>
          </a:p>
        </p:txBody>
      </p:sp>
      <p:sp>
        <p:nvSpPr>
          <p:cNvPr id="4" name="Rectangle 3">
            <a:extLst>
              <a:ext uri="{FF2B5EF4-FFF2-40B4-BE49-F238E27FC236}">
                <a16:creationId xmlns:a16="http://schemas.microsoft.com/office/drawing/2014/main" id="{67A52611-2458-49EF-82BF-309C45957E50}"/>
              </a:ext>
            </a:extLst>
          </p:cNvPr>
          <p:cNvSpPr/>
          <p:nvPr/>
        </p:nvSpPr>
        <p:spPr>
          <a:xfrm>
            <a:off x="8671152" y="3574242"/>
            <a:ext cx="1776368"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5" name="Rectangle 4">
            <a:extLst>
              <a:ext uri="{FF2B5EF4-FFF2-40B4-BE49-F238E27FC236}">
                <a16:creationId xmlns:a16="http://schemas.microsoft.com/office/drawing/2014/main" id="{07E25C2C-63EB-4E1C-A637-C3F80500CB5D}"/>
              </a:ext>
            </a:extLst>
          </p:cNvPr>
          <p:cNvSpPr/>
          <p:nvPr/>
        </p:nvSpPr>
        <p:spPr>
          <a:xfrm>
            <a:off x="8786192" y="79609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sp>
        <p:nvSpPr>
          <p:cNvPr id="13" name="Rectangle 12">
            <a:extLst>
              <a:ext uri="{FF2B5EF4-FFF2-40B4-BE49-F238E27FC236}">
                <a16:creationId xmlns:a16="http://schemas.microsoft.com/office/drawing/2014/main" id="{2A55C4BA-ED29-45B3-8819-11E6BC9F2835}"/>
              </a:ext>
            </a:extLst>
          </p:cNvPr>
          <p:cNvSpPr/>
          <p:nvPr/>
        </p:nvSpPr>
        <p:spPr>
          <a:xfrm>
            <a:off x="8786192" y="489659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a:off x="9559336" y="4393939"/>
            <a:ext cx="0" cy="502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1855" y="3587852"/>
            <a:ext cx="1304691"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flipV="1">
            <a:off x="8206546" y="3984091"/>
            <a:ext cx="464606" cy="13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913130" y="3609520"/>
            <a:ext cx="965636" cy="7491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10447520" y="3984091"/>
            <a:ext cx="4656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H="1" flipV="1">
            <a:off x="11395948" y="4358662"/>
            <a:ext cx="18213" cy="8957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10332479" y="5258775"/>
            <a:ext cx="1125023"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10332479" y="1158275"/>
            <a:ext cx="1021321"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a:off x="11353800" y="1158275"/>
            <a:ext cx="42148" cy="24512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924E190-53FD-EC8D-2427-0DFF16AECA35}"/>
              </a:ext>
            </a:extLst>
          </p:cNvPr>
          <p:cNvSpPr/>
          <p:nvPr/>
        </p:nvSpPr>
        <p:spPr>
          <a:xfrm>
            <a:off x="6804920" y="2120435"/>
            <a:ext cx="1546287"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Encoder</a:t>
            </a:r>
          </a:p>
        </p:txBody>
      </p:sp>
      <p:cxnSp>
        <p:nvCxnSpPr>
          <p:cNvPr id="80" name="Straight Arrow Connector 79">
            <a:extLst>
              <a:ext uri="{FF2B5EF4-FFF2-40B4-BE49-F238E27FC236}">
                <a16:creationId xmlns:a16="http://schemas.microsoft.com/office/drawing/2014/main" id="{8825BD6A-74F9-2C73-33B8-60AF3D509104}"/>
              </a:ext>
            </a:extLst>
          </p:cNvPr>
          <p:cNvCxnSpPr>
            <a:cxnSpLocks/>
            <a:stCxn id="33" idx="2"/>
          </p:cNvCxnSpPr>
          <p:nvPr/>
        </p:nvCxnSpPr>
        <p:spPr>
          <a:xfrm flipH="1">
            <a:off x="7561807" y="2940132"/>
            <a:ext cx="16257" cy="6693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05A2AB4-28F3-A5EE-21D4-1DEC49F8755E}"/>
              </a:ext>
            </a:extLst>
          </p:cNvPr>
          <p:cNvCxnSpPr>
            <a:cxnSpLocks/>
          </p:cNvCxnSpPr>
          <p:nvPr/>
        </p:nvCxnSpPr>
        <p:spPr>
          <a:xfrm>
            <a:off x="7647054" y="1214116"/>
            <a:ext cx="0" cy="9063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E3175DC-77B7-5748-8FCA-B29FFE9EB095}"/>
              </a:ext>
            </a:extLst>
          </p:cNvPr>
          <p:cNvCxnSpPr>
            <a:cxnSpLocks/>
          </p:cNvCxnSpPr>
          <p:nvPr/>
        </p:nvCxnSpPr>
        <p:spPr>
          <a:xfrm flipH="1">
            <a:off x="7647054" y="1214116"/>
            <a:ext cx="1139138"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P spid="18" grpId="0" animBg="1"/>
      <p:bldP spid="24" grpId="0" animBg="1"/>
      <p:bldP spid="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 </a:t>
                </a:r>
                <a:r>
                  <a:rPr lang="en-US" b="1" dirty="0"/>
                  <a:t>mixture of Gaussians</a:t>
                </a:r>
                <a:r>
                  <a:rPr lang="en-US" dirty="0"/>
                  <a:t> representing the complex distribution of an image</a:t>
                </a:r>
                <a:endParaRPr lang="en-US"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2968" r="-1159"/>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𝑇</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increasing variance   </a:t>
                </a:r>
                <a:endParaRPr lang="en-US" dirty="0"/>
              </a:p>
              <a:p>
                <a:pPr lvl="1"/>
                <a:r>
                  <a:rPr lang="en-US" dirty="0"/>
                  <a:t>Bounded to restrict variance over time steps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r="-17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a:t>Generative diffusion models use a forward and reverse diffusion process    </a:t>
            </a:r>
          </a:p>
          <a:p>
            <a:endParaRPr lang="en-US"/>
          </a:p>
          <a:p>
            <a:endParaRPr lang="en-US"/>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𝑇</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5871F-9391-3DB6-ACE6-D3E19F093BF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4A9F5DB-70D7-C3A5-837B-BD23627B4CAA}"/>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22BBFC2F-4F69-15EA-91AF-53D164ACF701}"/>
              </a:ext>
            </a:extLst>
          </p:cNvPr>
          <p:cNvSpPr>
            <a:spLocks noGrp="1"/>
          </p:cNvSpPr>
          <p:nvPr>
            <p:ph type="title"/>
          </p:nvPr>
        </p:nvSpPr>
        <p:spPr>
          <a:xfrm>
            <a:off x="789301" y="140193"/>
            <a:ext cx="10515600" cy="872004"/>
          </a:xfrm>
        </p:spPr>
        <p:txBody>
          <a:bodyPr>
            <a:normAutofit/>
          </a:bodyPr>
          <a:lstStyle/>
          <a:p>
            <a:r>
              <a:rPr lang="en-US" sz="4000" dirty="0">
                <a:latin typeface="+mn-lt"/>
              </a:rPr>
              <a:t>Forward and Reverse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DBF474-7633-598F-8D73-F36DC813478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a:t>
                </a:r>
                <a:r>
                  <a:rPr lang="en-US" b="1" dirty="0"/>
                  <a:t>forward and reverse diffusion process</a:t>
                </a:r>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r>
                  <a:rPr lang="en-US" b="1" dirty="0"/>
                  <a:t>Learn to match the latent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84DBF474-7633-598F-8D73-F36DC813478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9ACFF8-F193-7411-FBA0-70E99F67FBC7}"/>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ECD8EC9-7AC4-C8B4-7BCB-D444BC5B9B1D}"/>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630BF93-C3CE-D2CA-54D1-FE365A2A2E11}"/>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5CACF107-5418-C485-8C55-66DA0F8780EA}"/>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794662A-27C8-2F6B-4BBA-9ECD06A5EDB9}"/>
              </a:ext>
            </a:extLst>
          </p:cNvPr>
          <p:cNvCxnSpPr>
            <a:cxnSpLocks/>
          </p:cNvCxnSpPr>
          <p:nvPr/>
        </p:nvCxnSpPr>
        <p:spPr>
          <a:xfrm flipH="1">
            <a:off x="4893425" y="3771254"/>
            <a:ext cx="1672690"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9438082-3430-8A09-249E-3938568431E2}"/>
              </a:ext>
            </a:extLst>
          </p:cNvPr>
          <p:cNvCxnSpPr>
            <a:cxnSpLocks/>
          </p:cNvCxnSpPr>
          <p:nvPr/>
        </p:nvCxnSpPr>
        <p:spPr>
          <a:xfrm flipH="1">
            <a:off x="6766560" y="3771254"/>
            <a:ext cx="321332"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5A9059-083D-431D-5668-7CFA07586533}"/>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3627491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F743B-78BD-2456-CAEB-55E0E2705F1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557EC36-3857-01B7-B5BE-1DD5810B8173}"/>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996B0165-2BA6-74DD-4AF5-A158EEE563F6}"/>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2E04F3-87DE-1A86-1E34-F30293899822}"/>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l="-1159" t="-5369" b="-6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CA7E7A4-EE64-631A-B75B-9751524241F9}"/>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07CC4F4A-8B03-D3C1-33A1-6608F46F46FC}"/>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5192C1B-1066-8D85-8778-1060663CBF19}"/>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9BAB09A2-CC17-4E95-AD43-5FF4206FE2C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2CEC77-8883-0001-9051-DF55972C6D29}"/>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4A11ED-55DC-D047-1D88-FAFA3D1E3960}"/>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C9B39DF-4894-BDFC-C781-82B4CB0D9745}"/>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E6904C9-3314-8644-61D1-248DB9F6B969}"/>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3FE47AB6-2034-F536-52A5-61275AABC197}"/>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AFB4ABF-494A-DF2A-3C49-2AB3BDEDF937}"/>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E60AE15-9361-1B9E-8DB2-2C4EE9DC2794}"/>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413523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t>
                </a:r>
                <a:r>
                  <a:rPr lang="en-US" b="1" dirty="0"/>
                  <a:t>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a:t>
                </a:r>
                <a:r>
                  <a:rPr lang="en-US" b="1" dirty="0"/>
                  <a:t>learnable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endParaRPr lang="en-US" b="1"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many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290"/>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 </a:t>
                </a:r>
                <a:r>
                  <a:rPr lang="en-US" b="1" dirty="0"/>
                  <a:t>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3AFC-84A3-73A2-566E-EAC007C3C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B1241-21A5-421C-FF42-4EB8454CD08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BB943F85-E71C-2B42-E382-2C74F7D5BD4C}"/>
              </a:ext>
            </a:extLst>
          </p:cNvPr>
          <p:cNvSpPr>
            <a:spLocks noGrp="1"/>
          </p:cNvSpPr>
          <p:nvPr>
            <p:ph idx="1"/>
          </p:nvPr>
        </p:nvSpPr>
        <p:spPr>
          <a:xfrm>
            <a:off x="789301" y="1124339"/>
            <a:ext cx="10515600" cy="5593468"/>
          </a:xfrm>
        </p:spPr>
        <p:txBody>
          <a:bodyPr>
            <a:normAutofit lnSpcReduction="10000"/>
          </a:bodyPr>
          <a:lstStyle/>
          <a:p>
            <a:pPr marL="0" indent="0">
              <a:buNone/>
            </a:pPr>
            <a:r>
              <a:rPr lang="en-US" dirty="0"/>
              <a:t>Key references used to prepare this lesson</a:t>
            </a:r>
          </a:p>
          <a:p>
            <a:r>
              <a:rPr lang="en-US" dirty="0">
                <a:hlinkClick r:id="rId2"/>
              </a:rPr>
              <a:t>Denoising Diffusion Probabilistic Models, Ho, Jain and </a:t>
            </a:r>
            <a:r>
              <a:rPr lang="en-US" dirty="0" err="1">
                <a:hlinkClick r:id="rId2"/>
              </a:rPr>
              <a:t>Abbeel</a:t>
            </a:r>
            <a:r>
              <a:rPr lang="en-US" dirty="0">
                <a:hlinkClick r:id="rId2"/>
              </a:rPr>
              <a:t>, 2020</a:t>
            </a:r>
            <a:endParaRPr lang="en-US" dirty="0"/>
          </a:p>
          <a:p>
            <a:r>
              <a:rPr lang="en-US" dirty="0">
                <a:hlinkClick r:id="rId3"/>
              </a:rPr>
              <a:t>Denoising Diffusion Implicit Models, Song, Meng and Ermon, 2022</a:t>
            </a:r>
            <a:endParaRPr lang="en-US" dirty="0"/>
          </a:p>
          <a:p>
            <a:r>
              <a:rPr lang="en-US" dirty="0">
                <a:hlinkClick r:id="rId4"/>
              </a:rPr>
              <a:t>Classifier-Free Diffusion Guidance, Ho and </a:t>
            </a:r>
            <a:r>
              <a:rPr lang="en-US" dirty="0" err="1">
                <a:hlinkClick r:id="rId4"/>
              </a:rPr>
              <a:t>Salimans</a:t>
            </a:r>
            <a:r>
              <a:rPr lang="en-US" dirty="0">
                <a:hlinkClick r:id="rId4"/>
              </a:rPr>
              <a:t>, 2022</a:t>
            </a:r>
            <a:endParaRPr lang="en-US" dirty="0">
              <a:hlinkClick r:id="rId5"/>
            </a:endParaRPr>
          </a:p>
          <a:p>
            <a:r>
              <a:rPr lang="en-US" dirty="0">
                <a:hlinkClick r:id="rId5"/>
              </a:rPr>
              <a:t>Understanding Diffusion Models: A Unified Perspective, Luo, 2022</a:t>
            </a:r>
            <a:endParaRPr lang="en-US" dirty="0"/>
          </a:p>
          <a:p>
            <a:r>
              <a:rPr lang="en-US" dirty="0">
                <a:hlinkClick r:id="rId6"/>
              </a:rPr>
              <a:t>What are Diffusion Models?, Lian Weng’s blog post, updated, 2024</a:t>
            </a:r>
            <a:endParaRPr lang="en-US" dirty="0"/>
          </a:p>
          <a:p>
            <a:pPr marL="0" indent="0">
              <a:buNone/>
            </a:pPr>
            <a:endParaRPr lang="en-US" dirty="0"/>
          </a:p>
          <a:p>
            <a:pPr marL="0" indent="0">
              <a:buNone/>
            </a:pPr>
            <a:r>
              <a:rPr lang="en-US" b="1" dirty="0"/>
              <a:t>Generative image models are an active area of research with rapidly growing literature. We can only discuss the basics in a few short lessons</a:t>
            </a:r>
          </a:p>
          <a:p>
            <a:r>
              <a:rPr lang="en-US" b="1" dirty="0"/>
              <a:t>Score matching</a:t>
            </a:r>
            <a:r>
              <a:rPr lang="en-US" dirty="0"/>
              <a:t>, an alternative approach to learning in diffusion networks can be found in </a:t>
            </a:r>
            <a:r>
              <a:rPr lang="en-US" b="0" i="0" u="none" strike="noStrike" dirty="0">
                <a:effectLst/>
                <a:latin typeface="Lucida Grande"/>
                <a:hlinkClick r:id="rId7"/>
              </a:rPr>
              <a:t>Song</a:t>
            </a:r>
            <a:r>
              <a:rPr lang="en-US" b="0" i="0" dirty="0">
                <a:solidFill>
                  <a:srgbClr val="000000"/>
                </a:solidFill>
                <a:effectLst/>
                <a:latin typeface="Lucida Grande"/>
                <a:hlinkClick r:id="rId7"/>
              </a:rPr>
              <a:t>, </a:t>
            </a:r>
            <a:r>
              <a:rPr lang="en-US" b="0" i="0" u="none" strike="noStrike" dirty="0">
                <a:effectLst/>
                <a:latin typeface="Lucida Grande"/>
                <a:hlinkClick r:id="rId7"/>
              </a:rPr>
              <a:t>et. al., 2019</a:t>
            </a:r>
            <a:endParaRPr lang="en-US" dirty="0"/>
          </a:p>
          <a:p>
            <a:endParaRPr lang="en-US" dirty="0"/>
          </a:p>
        </p:txBody>
      </p:sp>
    </p:spTree>
    <p:extLst>
      <p:ext uri="{BB962C8B-B14F-4D97-AF65-F5344CB8AC3E}">
        <p14:creationId xmlns:p14="http://schemas.microsoft.com/office/powerpoint/2010/main" val="39093812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lnSpcReduction="10000"/>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dirty="0"/>
                  <a:t>,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lvl="1"/>
                <a:r>
                  <a:rPr lang="en-US" dirty="0">
                    <a:ea typeface="Cambria Math" panose="02040503050406030204" pitchFamily="18" charset="0"/>
                  </a:rPr>
                  <a:t>Is a least squares loss problem</a:t>
                </a:r>
                <a:endParaRPr lang="en-US" b="0" dirty="0"/>
              </a:p>
              <a:p>
                <a:pPr lvl="1"/>
                <a:r>
                  <a:rPr lang="en-US" b="0" dirty="0"/>
                  <a:t>Learn a </a:t>
                </a:r>
                <a:r>
                  <a:rPr lang="en-US" b="1" dirty="0"/>
                  <a:t>denoising term,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0" dirty="0"/>
                  <a:t>, to match the forward noise,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oMath>
                </a14:m>
                <a:endParaRPr lang="en-US" b="0" dirty="0"/>
              </a:p>
              <a:p>
                <a:pPr lvl="1"/>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a:t>
                </a:r>
                <a:r>
                  <a:rPr lang="en-US" b="1" dirty="0"/>
                  <a:t>uniform sampling distribution </a:t>
                </a:r>
                <a:r>
                  <a:rPr lang="en-US" dirty="0"/>
                  <a:t>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r>
                  <a:rPr lang="en-US" dirty="0">
                    <a:ea typeface="Cambria Math" panose="02040503050406030204" pitchFamily="18" charset="0"/>
                  </a:rPr>
                  <a:t> </a:t>
                </a: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e>
                            <m:sub>
                              <m:r>
                                <a:rPr lang="en-US" b="1" i="1" smtClean="0">
                                  <a:latin typeface="Cambria Math" panose="02040503050406030204" pitchFamily="18" charset="0"/>
                                  <a:ea typeface="Cambria Math" panose="02040503050406030204" pitchFamily="18" charset="0"/>
                                </a:rPr>
                                <m:t> </m:t>
                              </m:r>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a:p>
                <a:pPr marL="0" indent="0">
                  <a:buNone/>
                </a:pPr>
                <a:endParaRPr lang="en-US" dirty="0"/>
              </a:p>
              <a:p>
                <a:pPr marL="0" indent="0">
                  <a:buNone/>
                </a:pPr>
                <a:r>
                  <a:rPr lang="en-US" sz="2400" dirty="0">
                    <a:solidFill>
                      <a:schemeClr val="accent1"/>
                    </a:solidFill>
                  </a:rPr>
                  <a:t>The full derivation of these terms can be found in </a:t>
                </a:r>
                <a:r>
                  <a:rPr lang="en-US" sz="2400" dirty="0">
                    <a:solidFill>
                      <a:schemeClr val="accent1"/>
                    </a:solidFill>
                    <a:hlinkClick r:id="rId2"/>
                  </a:rPr>
                  <a:t>Ho, et. al., 2020</a:t>
                </a:r>
                <a:r>
                  <a:rPr lang="en-US" dirty="0">
                    <a:hlinkClick r:id="rId2"/>
                  </a:rPr>
                  <a:t> </a:t>
                </a:r>
                <a:endParaRPr lang="en-US" dirty="0"/>
              </a:p>
            </p:txBody>
          </p:sp>
        </mc:Choice>
        <mc:Fallback xmlns="">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3"/>
                <a:stretch>
                  <a:fillRect l="-1217" t="-2350"/>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xmlns="">
          <p:sp>
            <p:nvSpPr>
              <p:cNvPr id="3" name="Content Placeholder 2">
                <a:extLst>
                  <a:ext uri="{FF2B5EF4-FFF2-40B4-BE49-F238E27FC236}">
                    <a16:creationId xmlns:a16="http://schemas.microsoft.com/office/drawing/2014/main" id="{F3CB73A0-DC00-DCE5-E50D-234F6B48E05E}"/>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Draw a sample from the image distribution</a:t>
                </a:r>
              </a:p>
              <a:p>
                <a:r>
                  <a:rPr lang="en-US" dirty="0"/>
                  <a:t>Sample from uniform distribution of time steps</a:t>
                </a:r>
              </a:p>
              <a:p>
                <a:r>
                  <a:rPr lang="en-US" dirty="0"/>
                  <a:t>Draw additive noise of time step from standard Normal </a:t>
                </a:r>
              </a:p>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A907D0CC-1654-9C70-24C2-AB3CF6D905D4}"/>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187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5508163" y="2379966"/>
            <a:ext cx="1271266" cy="789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a:off x="6143796" y="3266566"/>
            <a:ext cx="635633" cy="16243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p:cNvCxnSpPr>
          <p:nvPr/>
        </p:nvCxnSpPr>
        <p:spPr>
          <a:xfrm flipV="1">
            <a:off x="6362457" y="3734546"/>
            <a:ext cx="416972" cy="3157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6554A9-6538-F665-215A-912F7CF7D919}"/>
              </a:ext>
            </a:extLst>
          </p:cNvPr>
          <p:cNvCxnSpPr>
            <a:cxnSpLocks/>
          </p:cNvCxnSpPr>
          <p:nvPr/>
        </p:nvCxnSpPr>
        <p:spPr>
          <a:xfrm flipV="1">
            <a:off x="5413472" y="4126725"/>
            <a:ext cx="1424894" cy="13316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77BB-D073-D6B9-A170-A9A02825E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FD33D-DC09-05FF-1E01-65BAFC028FD1}"/>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5DB347-5A6A-3A51-7C84-C296C4278B84}"/>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xmlns="">
          <p:sp>
            <p:nvSpPr>
              <p:cNvPr id="3" name="Content Placeholder 2">
                <a:extLst>
                  <a:ext uri="{FF2B5EF4-FFF2-40B4-BE49-F238E27FC236}">
                    <a16:creationId xmlns:a16="http://schemas.microsoft.com/office/drawing/2014/main" id="{275DB347-5A6A-3A51-7C84-C296C4278B84}"/>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6971188-F124-FDCC-EC0A-04F82EA5FA15}"/>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474B256-ABA2-A040-264A-BC2C90EC7113}"/>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r>
                  <a:rPr lang="en-US" dirty="0"/>
                  <a:t>Gradient is of the squared differences between noise, , and noise predicted by the neural network</a:t>
                </a:r>
              </a:p>
              <a:p>
                <a:r>
                  <a:rPr lang="en-US" dirty="0"/>
                  <a:t>Absolute difference is more robust to outliers and is sometimes used</a:t>
                </a:r>
              </a:p>
              <a:p>
                <a:endParaRPr lang="en-US" dirty="0"/>
              </a:p>
            </p:txBody>
          </p:sp>
        </mc:Choice>
        <mc:Fallback xmlns="">
          <p:sp>
            <p:nvSpPr>
              <p:cNvPr id="7" name="Content Placeholder 2">
                <a:extLst>
                  <a:ext uri="{FF2B5EF4-FFF2-40B4-BE49-F238E27FC236}">
                    <a16:creationId xmlns:a16="http://schemas.microsoft.com/office/drawing/2014/main" id="{6474B256-ABA2-A040-264A-BC2C90EC7113}"/>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301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364BB41-0A67-2E31-E682-1AE0A921DD44}"/>
              </a:ext>
            </a:extLst>
          </p:cNvPr>
          <p:cNvCxnSpPr>
            <a:cxnSpLocks/>
          </p:cNvCxnSpPr>
          <p:nvPr/>
        </p:nvCxnSpPr>
        <p:spPr>
          <a:xfrm>
            <a:off x="6267796" y="4006735"/>
            <a:ext cx="1197033" cy="3103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1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856232"/>
          </a:xfrm>
        </p:spPr>
        <p:txBody>
          <a:bodyPr>
            <a:noAutofit/>
          </a:bodyPr>
          <a:lstStyle/>
          <a:p>
            <a:pPr marL="0" indent="0">
              <a:lnSpc>
                <a:spcPct val="80000"/>
              </a:lnSpc>
              <a:buNone/>
            </a:pPr>
            <a:r>
              <a:rPr lang="en-US" dirty="0"/>
              <a:t>The DDPM algorithm of </a:t>
            </a:r>
            <a:r>
              <a:rPr lang="en-US" dirty="0">
                <a:hlinkClick r:id="rId2"/>
              </a:rPr>
              <a:t>Ho, et. al., 2020</a:t>
            </a:r>
            <a:r>
              <a:rPr lang="en-US" dirty="0"/>
              <a:t> samples from the learned distribution to generate images by denoising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Denoise image at each time step by removing learned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injecting randomness,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oMath>
                </a14:m>
                <a:r>
                  <a:rPr lang="en-US" dirty="0"/>
                  <a:t> </a:t>
                </a:r>
              </a:p>
              <a:p>
                <a:endParaRPr lang="en-US" dirty="0"/>
              </a:p>
            </p:txBody>
          </p:sp>
        </mc:Choice>
        <mc:Fallback xmlns="">
          <p:sp>
            <p:nvSpPr>
              <p:cNvPr id="7" name="Content Placeholder 2">
                <a:extLst>
                  <a:ext uri="{FF2B5EF4-FFF2-40B4-BE49-F238E27FC236}">
                    <a16:creationId xmlns:a16="http://schemas.microsoft.com/office/drawing/2014/main" id="{0D3F80B7-1F63-ED2B-E8C3-349C44C947EA}"/>
                  </a:ext>
                </a:extLst>
              </p:cNvPr>
              <p:cNvSpPr txBox="1">
                <a:spLocks noRot="1" noChangeAspect="1" noMove="1" noResize="1" noEditPoints="1" noAdjustHandles="1" noChangeArrowheads="1" noChangeShapeType="1" noTextEdit="1"/>
              </p:cNvSpPr>
              <p:nvPr/>
            </p:nvSpPr>
            <p:spPr>
              <a:xfrm>
                <a:off x="478490" y="2188029"/>
                <a:ext cx="5192967" cy="4317506"/>
              </a:xfrm>
              <a:prstGeom prst="rect">
                <a:avLst/>
              </a:prstGeom>
              <a:blipFill>
                <a:blip r:embed="rId4"/>
                <a:stretch>
                  <a:fillRect l="-2113" t="-2401" r="-234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839818" y="4009670"/>
            <a:ext cx="446682" cy="241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to reduce sampling requirements</a:t>
            </a:r>
          </a:p>
          <a:p>
            <a:pPr lvl="1"/>
            <a:r>
              <a:rPr lang="en-US" dirty="0"/>
              <a:t>Algorithm uses limited number of random samples of the diffusion process</a:t>
            </a:r>
          </a:p>
          <a:p>
            <a:r>
              <a:rPr lang="en-US" dirty="0"/>
              <a:t>An alternative approach to more efficient diffusion model sampling is </a:t>
            </a:r>
            <a:r>
              <a:rPr lang="en-US" dirty="0">
                <a:hlinkClick r:id="rId4"/>
              </a:rPr>
              <a:t>Progressive Distillation for Fast Sampling of Diffusion Models, </a:t>
            </a:r>
            <a:r>
              <a:rPr lang="en-US" dirty="0" err="1">
                <a:hlinkClick r:id="rId4"/>
              </a:rPr>
              <a:t>Salimans</a:t>
            </a:r>
            <a:r>
              <a:rPr lang="en-US" dirty="0">
                <a:hlinkClick r:id="rId4"/>
              </a:rPr>
              <a:t> and Ho, 2022</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B213A-3448-4CE1-4F84-02488E42F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20A3C-27AC-9007-A969-02C4441066C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5CAD80-EBF4-F089-70E3-6465D4129599}"/>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hlinkClick r:id="rId2"/>
                  </a:rPr>
                  <a:t>Song et.al. 2020</a:t>
                </a:r>
                <a:r>
                  <a:rPr lang="en-US" dirty="0"/>
                  <a:t>, proposed the diffusion denoising implicit model (DDIP) with sampling improvements</a:t>
                </a:r>
              </a:p>
              <a:p>
                <a:r>
                  <a:rPr lang="en-US" dirty="0"/>
                  <a:t>The forward diffusion process to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depends not only on the prior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but on the initial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r>
                  <a:rPr lang="en-US" dirty="0"/>
                  <a:t>This is </a:t>
                </a:r>
                <a:r>
                  <a:rPr lang="en-US" b="1" dirty="0"/>
                  <a:t>no longer a Markov diffusion process!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15CAD80-EBF4-F089-70E3-6465D4129599}"/>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2AD2AD0-D9DF-D0C6-2A06-9E973E70CBB5}"/>
              </a:ext>
            </a:extLst>
          </p:cNvPr>
          <p:cNvPicPr>
            <a:picLocks noChangeAspect="1"/>
          </p:cNvPicPr>
          <p:nvPr/>
        </p:nvPicPr>
        <p:blipFill>
          <a:blip r:embed="rId4"/>
          <a:stretch>
            <a:fillRect/>
          </a:stretch>
        </p:blipFill>
        <p:spPr>
          <a:xfrm>
            <a:off x="599267" y="4237313"/>
            <a:ext cx="10993465" cy="1902543"/>
          </a:xfrm>
          <a:prstGeom prst="rect">
            <a:avLst/>
          </a:prstGeom>
        </p:spPr>
      </p:pic>
      <p:sp>
        <p:nvSpPr>
          <p:cNvPr id="4" name="TextBox 3">
            <a:extLst>
              <a:ext uri="{FF2B5EF4-FFF2-40B4-BE49-F238E27FC236}">
                <a16:creationId xmlns:a16="http://schemas.microsoft.com/office/drawing/2014/main" id="{8DA8018D-15EA-266B-28E0-5B7DA3DAC592}"/>
              </a:ext>
            </a:extLst>
          </p:cNvPr>
          <p:cNvSpPr txBox="1"/>
          <p:nvPr/>
        </p:nvSpPr>
        <p:spPr>
          <a:xfrm>
            <a:off x="4678134" y="6348475"/>
            <a:ext cx="2835729" cy="369332"/>
          </a:xfrm>
          <a:prstGeom prst="rect">
            <a:avLst/>
          </a:prstGeom>
          <a:noFill/>
        </p:spPr>
        <p:txBody>
          <a:bodyPr wrap="square" rtlCol="0">
            <a:spAutoFit/>
          </a:bodyPr>
          <a:lstStyle/>
          <a:p>
            <a:r>
              <a:rPr lang="en-US" dirty="0"/>
              <a:t>Figure from </a:t>
            </a:r>
            <a:r>
              <a:rPr lang="en-US" dirty="0">
                <a:hlinkClick r:id="rId2"/>
              </a:rPr>
              <a:t>Song et.al. 202</a:t>
            </a:r>
            <a:r>
              <a:rPr lang="en-US" dirty="0"/>
              <a:t>0 </a:t>
            </a:r>
          </a:p>
        </p:txBody>
      </p:sp>
    </p:spTree>
    <p:extLst>
      <p:ext uri="{BB962C8B-B14F-4D97-AF65-F5344CB8AC3E}">
        <p14:creationId xmlns:p14="http://schemas.microsoft.com/office/powerpoint/2010/main" val="416960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DDPM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Rather than working with a Markov process, DDIM adds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116"/>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and after a lot of algebra we get a </a:t>
                </a:r>
                <a:r>
                  <a:rPr lang="en-US" b="1" dirty="0"/>
                  <a:t>consistency term</a:t>
                </a:r>
                <a:r>
                  <a:rPr lang="en-US" dirty="0"/>
                  <a: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is a </a:t>
                </a:r>
                <a:r>
                  <a:rPr lang="en-US" b="1" dirty="0"/>
                  <a:t>denoising matching term, </a:t>
                </a:r>
                <a:r>
                  <a:rPr lang="en-US" dirty="0"/>
                  <a:t>with no dependence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oMath>
                </a14:m>
                <a:endParaRPr lang="en-US" b="1" dirty="0"/>
              </a:p>
              <a:p>
                <a:r>
                  <a:rPr lang="en-US" dirty="0"/>
                  <a:t>Use forward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oMath>
                </a14:m>
                <a:r>
                  <a:rPr lang="en-US" dirty="0"/>
                  <a:t> as a ground truth to compare with reverse </a:t>
                </a:r>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is the learnable image denoising transition step</a:t>
                </a:r>
                <a:r>
                  <a:rPr lang="en-US" dirty="0">
                    <a:solidFill>
                      <a:schemeClr val="tx1"/>
                    </a:solidFill>
                  </a:rPr>
                  <a:t>   </a:t>
                </a:r>
              </a:p>
              <a:p>
                <a:r>
                  <a:rPr lang="en-US" dirty="0"/>
                  <a:t>The </a:t>
                </a:r>
                <a:r>
                  <a:rPr lang="en-US" dirty="0">
                    <a:solidFill>
                      <a:schemeClr val="tx1"/>
                    </a:solidFill>
                  </a:rPr>
                  <a:t>KL divergence is minimized when forward and reverse steps converge </a:t>
                </a:r>
              </a:p>
              <a:p>
                <a:r>
                  <a:rPr lang="en-US" dirty="0"/>
                  <a:t>Minimize sum of these KL divergences to learn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1971"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a:t>
                </a:r>
                <a:r>
                  <a:rPr lang="en-US" b="1" dirty="0"/>
                  <a:t>sampled noise distribution is deterministic</a:t>
                </a:r>
                <a:endParaRPr lang="en-US" dirty="0"/>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high quality samples with many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a:t>
            </a:r>
            <a:r>
              <a:rPr lang="en-US" b="1" dirty="0"/>
              <a:t>DDIM to interpolate over the latent variables</a:t>
            </a:r>
            <a:r>
              <a:rPr lang="en-US" dirty="0"/>
              <a:t> reducing required number of samples      </a:t>
            </a:r>
          </a:p>
          <a:p>
            <a:pPr marL="514350" indent="-514350">
              <a:buFont typeface="+mj-lt"/>
              <a:buAutoNum type="arabicPeriod"/>
            </a:pPr>
            <a:endParaRPr lang="en-US" dirty="0"/>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a:p>
            <a:r>
              <a:rPr lang="en-US" sz="2800" b="1" dirty="0">
                <a:latin typeface="+mn-lt"/>
                <a:cs typeface="Segoe UI" panose="020B0502040204020203" pitchFamily="34" charset="0"/>
              </a:rPr>
              <a:t>Kernel inception distance (KDI) </a:t>
            </a:r>
            <a:r>
              <a:rPr lang="en-US" sz="2800" dirty="0">
                <a:latin typeface="+mn-lt"/>
                <a:cs typeface="Segoe UI" panose="020B0502040204020203" pitchFamily="34" charset="0"/>
              </a:rPr>
              <a:t>of </a:t>
            </a:r>
            <a:r>
              <a:rPr lang="en-US" sz="2800" u="sng" dirty="0" err="1">
                <a:latin typeface="+mn-lt"/>
                <a:hlinkClick r:id="rId5"/>
              </a:rPr>
              <a:t>Bińkowski</a:t>
            </a:r>
            <a:r>
              <a:rPr lang="en-US" sz="2800" u="sng" dirty="0">
                <a:latin typeface="+mn-lt"/>
                <a:hlinkClick r:id="rId5"/>
              </a:rPr>
              <a:t>, et. al., 2018</a:t>
            </a:r>
            <a:r>
              <a:rPr lang="en-US" sz="2800" dirty="0">
                <a:latin typeface="+mn-lt"/>
              </a:rPr>
              <a:t> is a robust measure using maximums</a:t>
            </a:r>
          </a:p>
          <a:p>
            <a:r>
              <a:rPr lang="en-US" sz="2800" b="1" dirty="0">
                <a:latin typeface="+mn-lt"/>
                <a:cs typeface="Segoe UI" panose="020B0502040204020203" pitchFamily="34" charset="0"/>
              </a:rPr>
              <a:t>Perceptual path length (PPL) </a:t>
            </a:r>
            <a:r>
              <a:rPr lang="en-US" sz="2800" dirty="0">
                <a:latin typeface="+mn-lt"/>
                <a:cs typeface="Segoe UI" panose="020B0502040204020203" pitchFamily="34" charset="0"/>
              </a:rPr>
              <a:t>by </a:t>
            </a:r>
            <a:r>
              <a:rPr lang="en-US" sz="2800" dirty="0">
                <a:latin typeface="+mn-lt"/>
                <a:cs typeface="Segoe UI" panose="020B0502040204020203" pitchFamily="34" charset="0"/>
                <a:hlinkClick r:id="rId6"/>
              </a:rPr>
              <a:t>Karas, et. al., 2020</a:t>
            </a:r>
            <a:r>
              <a:rPr lang="en-US" sz="2800" dirty="0">
                <a:latin typeface="+mn-lt"/>
                <a:cs typeface="Segoe UI" panose="020B0502040204020203" pitchFamily="34" charset="0"/>
              </a:rPr>
              <a:t>, uses a style GAN to evaluate differences in latent spaces   </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the generative model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poor perceptual quality,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b="-4923"/>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a:t>
            </a:r>
            <a:r>
              <a:rPr lang="en-US" b="1" dirty="0"/>
              <a:t>maximize likelihood of generated images</a:t>
            </a:r>
            <a:r>
              <a:rPr lang="en-US" dirty="0"/>
              <a:t>:  </a:t>
            </a:r>
          </a:p>
          <a:p>
            <a:pPr lvl="1"/>
            <a:r>
              <a:rPr lang="en-US" dirty="0"/>
              <a:t>Autoregressive models </a:t>
            </a:r>
          </a:p>
          <a:p>
            <a:pPr lvl="1"/>
            <a:r>
              <a:rPr lang="en-US" b="1" dirty="0"/>
              <a:t>Variational autoencoders </a:t>
            </a:r>
            <a:r>
              <a:rPr lang="en-US" dirty="0"/>
              <a:t>  </a:t>
            </a:r>
          </a:p>
          <a:p>
            <a:pPr lvl="1"/>
            <a:r>
              <a:rPr lang="en-US" dirty="0"/>
              <a:t>Flow-based models    </a:t>
            </a:r>
          </a:p>
          <a:p>
            <a:pPr lvl="1"/>
            <a:r>
              <a:rPr lang="en-US" b="1" dirty="0"/>
              <a:t>Diffusion models </a:t>
            </a:r>
            <a:r>
              <a:rPr lang="en-US" dirty="0"/>
              <a:t>– our focus here</a:t>
            </a:r>
            <a:r>
              <a:rPr lang="en-US" b="1" dirty="0"/>
              <a:t>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An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Binkowski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a:t>
                </a:r>
                <a:r>
                  <a:rPr lang="en-US" sz="2800" u="sng" dirty="0" err="1">
                    <a:latin typeface="+mn-lt"/>
                    <a:hlinkClick r:id="rId3"/>
                  </a:rPr>
                  <a:t>Bińkowski</a:t>
                </a:r>
                <a:r>
                  <a:rPr lang="en-US" sz="2800" u="sng" dirty="0">
                    <a:latin typeface="+mn-lt"/>
                    <a:hlinkClick r:id="rId3"/>
                  </a:rPr>
                  <a:t>, et. al., 2018</a:t>
                </a:r>
                <a:r>
                  <a:rPr lang="en-US" sz="2800" dirty="0">
                    <a:latin typeface="+mn-lt"/>
                    <a:cs typeface="Segoe UI" panose="020B0502040204020203" pitchFamily="34" charset="0"/>
                  </a:rPr>
                  <a:t>) is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prompt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of the likelihood (score function)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F6A1-FACD-DE46-DB4F-696397AF1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150D3-8487-B47B-661F-CCE1696D0404}"/>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C2B09692-09A2-BFE0-0835-5AE9BFA8454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What are the alternatives to classifier guidance?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In practice, classifier guidance has proved to be problematic</a:t>
            </a:r>
          </a:p>
          <a:p>
            <a:pPr lvl="1"/>
            <a:r>
              <a:rPr lang="en-US" sz="2400" dirty="0">
                <a:latin typeface="+mn-lt"/>
                <a:cs typeface="Segoe UI" panose="020B0502040204020203" pitchFamily="34" charset="0"/>
              </a:rPr>
              <a:t>Generality limited by number of categories known to classifier</a:t>
            </a:r>
          </a:p>
          <a:p>
            <a:pPr lvl="1"/>
            <a:r>
              <a:rPr lang="en-US" sz="2400" dirty="0">
                <a:latin typeface="+mn-lt"/>
                <a:cs typeface="Segoe UI" panose="020B0502040204020203" pitchFamily="34" charset="0"/>
              </a:rPr>
              <a:t>Complex loss function derivatives make learning with backpropagation difficult     </a:t>
            </a:r>
          </a:p>
          <a:p>
            <a:r>
              <a:rPr lang="en-US" sz="2800" dirty="0">
                <a:latin typeface="+mn-lt"/>
                <a:cs typeface="Segoe UI" panose="020B0502040204020203" pitchFamily="34" charset="0"/>
              </a:rPr>
              <a:t>C</a:t>
            </a:r>
            <a:r>
              <a:rPr lang="en-US" sz="2800" b="1" dirty="0">
                <a:latin typeface="+mn-lt"/>
                <a:cs typeface="Segoe UI" panose="020B0502040204020203" pitchFamily="34" charset="0"/>
              </a:rPr>
              <a:t>lassifier-free guidance </a:t>
            </a:r>
            <a:r>
              <a:rPr lang="en-US" sz="2800" dirty="0">
                <a:latin typeface="+mn-lt"/>
                <a:cs typeface="Segoe UI" panose="020B0502040204020203" pitchFamily="34" charset="0"/>
              </a:rPr>
              <a:t>algorithms were introduced by </a:t>
            </a:r>
            <a:r>
              <a:rPr lang="en-US" sz="2800" dirty="0">
                <a:latin typeface="+mn-lt"/>
                <a:cs typeface="Segoe UI" panose="020B0502040204020203" pitchFamily="34" charset="0"/>
                <a:hlinkClick r:id="rId3"/>
              </a:rPr>
              <a:t>Ho and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2021</a:t>
            </a:r>
            <a:r>
              <a:rPr lang="en-US" sz="2800" dirty="0">
                <a:latin typeface="+mn-lt"/>
                <a:cs typeface="Segoe UI" panose="020B0502040204020203" pitchFamily="34" charset="0"/>
              </a:rPr>
              <a:t>   </a:t>
            </a:r>
          </a:p>
          <a:p>
            <a:r>
              <a:rPr lang="en-US" sz="2800" dirty="0">
                <a:latin typeface="+mn-lt"/>
                <a:cs typeface="Segoe UI" panose="020B0502040204020203" pitchFamily="34" charset="0"/>
              </a:rPr>
              <a:t>An alternative is </a:t>
            </a:r>
            <a:r>
              <a:rPr lang="en-US" sz="2800" b="1" dirty="0">
                <a:latin typeface="+mn-lt"/>
                <a:cs typeface="Segoe UI" panose="020B0502040204020203" pitchFamily="34" charset="0"/>
              </a:rPr>
              <a:t>Grounded Language Image Pretraining (GLIP)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Applies multi-task vision and language pre-training</a:t>
            </a:r>
          </a:p>
          <a:p>
            <a:pPr lvl="1"/>
            <a:r>
              <a:rPr lang="en-US" sz="2400" dirty="0">
                <a:latin typeface="+mn-lt"/>
                <a:cs typeface="Segoe UI" panose="020B0502040204020203" pitchFamily="34" charset="0"/>
              </a:rPr>
              <a:t>See </a:t>
            </a:r>
            <a:r>
              <a:rPr lang="en-US" sz="2400" dirty="0">
                <a:latin typeface="+mn-lt"/>
                <a:cs typeface="Segoe UI" panose="020B0502040204020203" pitchFamily="34" charset="0"/>
                <a:hlinkClick r:id="rId4"/>
              </a:rPr>
              <a:t>Li, et. al., 2022 </a:t>
            </a:r>
            <a:r>
              <a:rPr lang="en-US" sz="2400" dirty="0">
                <a:latin typeface="+mn-lt"/>
                <a:cs typeface="Segoe UI" panose="020B0502040204020203" pitchFamily="34" charset="0"/>
              </a:rPr>
              <a:t>and </a:t>
            </a:r>
            <a:r>
              <a:rPr lang="en-US" sz="2400" dirty="0">
                <a:latin typeface="+mn-lt"/>
                <a:cs typeface="Segoe UI" panose="020B0502040204020203" pitchFamily="34" charset="0"/>
                <a:hlinkClick r:id="rId5"/>
              </a:rPr>
              <a:t>Zhang, et. al., 2022</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 </a:t>
            </a:r>
            <a:r>
              <a:rPr lang="en-US" sz="2400" b="1" dirty="0">
                <a:latin typeface="+mn-lt"/>
                <a:cs typeface="Segoe UI" panose="020B0502040204020203" pitchFamily="34" charset="0"/>
              </a:rPr>
              <a:t>foundation model </a:t>
            </a:r>
            <a:r>
              <a:rPr lang="en-US" sz="2400" dirty="0">
                <a:latin typeface="+mn-lt"/>
                <a:cs typeface="Segoe UI" panose="020B0502040204020203" pitchFamily="34" charset="0"/>
              </a:rPr>
              <a:t>useful for many tasks, object detection, segmentation, etc. </a:t>
            </a:r>
          </a:p>
          <a:p>
            <a:pPr lvl="1"/>
            <a:r>
              <a:rPr lang="en-US" sz="2400" dirty="0">
                <a:latin typeface="+mn-lt"/>
                <a:cs typeface="Segoe UI" panose="020B0502040204020203" pitchFamily="34" charset="0"/>
              </a:rPr>
              <a:t>Generally found to have worse performance compared to classifier-free guidance for generative tasks</a:t>
            </a:r>
          </a:p>
        </p:txBody>
      </p:sp>
    </p:spTree>
    <p:extLst>
      <p:ext uri="{BB962C8B-B14F-4D97-AF65-F5344CB8AC3E}">
        <p14:creationId xmlns:p14="http://schemas.microsoft.com/office/powerpoint/2010/main" val="119543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27056</TotalTime>
  <Words>7796</Words>
  <Application>Microsoft Office PowerPoint</Application>
  <PresentationFormat>Widescreen</PresentationFormat>
  <Paragraphs>942</Paragraphs>
  <Slides>118</Slides>
  <Notes>20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118</vt:i4>
      </vt:variant>
    </vt:vector>
  </HeadingPairs>
  <TitlesOfParts>
    <vt:vector size="129" baseType="lpstr">
      <vt:lpstr>-apple-system</vt:lpstr>
      <vt:lpstr>Arial</vt:lpstr>
      <vt:lpstr>Calibri</vt:lpstr>
      <vt:lpstr>Calibri Light</vt:lpstr>
      <vt:lpstr>Cambria Math</vt:lpstr>
      <vt:lpstr>Lucida Grande</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Generative Models</vt:lpstr>
      <vt:lpstr>Generative Models</vt:lpstr>
      <vt:lpstr>Algorithms for Generative Models</vt:lpstr>
      <vt:lpstr>Algorithms for Generative Models  </vt:lpstr>
      <vt:lpstr>Algorithms for Generative Models  </vt:lpstr>
      <vt:lpstr>Alternatives to GANs </vt:lpstr>
      <vt:lpstr>Generative Adversarial Networks, GANs</vt:lpstr>
      <vt:lpstr>PowerPoint Presentation</vt:lpstr>
      <vt:lpstr>Game theory and GAN training</vt:lpstr>
      <vt:lpstr>Game theory and GAN training</vt:lpstr>
      <vt:lpstr>Introduction to GANs </vt:lpstr>
      <vt:lpstr>Variational Autoencoders, VAEs</vt:lpstr>
      <vt:lpstr>Flow-Based Models   </vt:lpstr>
      <vt:lpstr>Flow-Based Models   </vt:lpstr>
      <vt:lpstr>Generative Diffusion Models  </vt:lpstr>
      <vt:lpstr>Generative Diffusion Models</vt:lpstr>
      <vt:lpstr>Generative Diffusion Models </vt:lpstr>
      <vt:lpstr>Variational Autoencoders</vt:lpstr>
      <vt:lpstr>Variational Autoencoders</vt:lpstr>
      <vt:lpstr>Variational Autoencoders</vt:lpstr>
      <vt:lpstr>Variational Autoencoders</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Applying the ELBO to 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Image Captioning with VAE</vt:lpstr>
      <vt:lpstr>Image Captioning with VAEs</vt:lpstr>
      <vt:lpstr>Image Captioning with VAEs</vt:lpstr>
      <vt:lpstr>Image Captioning with VAEs</vt:lpstr>
      <vt:lpstr>Image Captioning with VAEs</vt:lpstr>
      <vt:lpstr>Image Captioning with VAEs</vt:lpstr>
      <vt:lpstr>Image Captioning with VAEs</vt:lpstr>
      <vt:lpstr>Image Captioning with VAEs</vt:lpstr>
      <vt:lpstr>Diffusion Processes as Stack of Restricted VAEs</vt:lpstr>
      <vt:lpstr>Diffusion Processes</vt:lpstr>
      <vt:lpstr>Diffusion Processes Built From Restricted VAEs</vt:lpstr>
      <vt:lpstr>Forward and Reverse Diffusion Processes    </vt:lpstr>
      <vt:lpstr>Forward Diffusion Processes</vt:lpstr>
      <vt:lpstr>Forward Diffusion Processes</vt:lpstr>
      <vt:lpstr>Forward Diffusion Processes    </vt:lpstr>
      <vt:lpstr>Forward Diffusion Processes    </vt:lpstr>
      <vt:lpstr>Forward Diffusion Processes    </vt:lpstr>
      <vt:lpstr>Forward Diffusion Processes</vt:lpstr>
      <vt:lpstr>Forward Diffusion Processes    </vt:lpstr>
      <vt:lpstr>Forward and Reverse Diffusion Processes</vt:lpstr>
      <vt:lpstr>Reverse Diffusion Processes</vt:lpstr>
      <vt:lpstr>Reverse Diffusion Processes    </vt:lpstr>
      <vt:lpstr>Reverse Diffusion Processes    </vt:lpstr>
      <vt:lpstr>Denoising Diffusion Probabilistic Model (DDPM)</vt:lpstr>
      <vt:lpstr>DDPM</vt:lpstr>
      <vt:lpstr>DDPM</vt:lpstr>
      <vt:lpstr>DDPM</vt:lpstr>
      <vt:lpstr>DDPM</vt:lpstr>
      <vt:lpstr>DDPM</vt:lpstr>
      <vt:lpstr>DDPM</vt:lpstr>
      <vt:lpstr>DDPM</vt:lpstr>
      <vt:lpstr>Denoising Diffusion Implicit Models (DDIM)</vt:lpstr>
      <vt:lpstr>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Summary</vt:lpstr>
      <vt:lpstr>Forward and Reverse Diffusion Processes</vt:lpstr>
      <vt:lpstr>Diffusion Processes    </vt:lpstr>
      <vt:lpstr>Diffusion Processes</vt:lpstr>
      <vt:lpstr>Diffusion Processes    </vt:lpstr>
      <vt:lpstr>Diffusion Processes    </vt:lpstr>
      <vt:lpstr>Diffusion Processes</vt:lpstr>
      <vt:lpstr>Diffusion Processes</vt:lpstr>
      <vt:lpstr>Diffusion Processes</vt:lpstr>
      <vt:lpstr>Denoising Diffusion Probabilistic Model (DDPM)</vt:lpstr>
      <vt:lpstr>DDPM</vt:lpstr>
      <vt:lpstr>DDPM    </vt:lpstr>
      <vt:lpstr>DDPM</vt:lpstr>
      <vt:lpstr>DDPM</vt:lpstr>
      <vt:lpstr>DDPM</vt:lpstr>
      <vt:lpstr>DDPM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790</cp:revision>
  <dcterms:created xsi:type="dcterms:W3CDTF">2018-12-31T16:25:12Z</dcterms:created>
  <dcterms:modified xsi:type="dcterms:W3CDTF">2026-02-26T03:27:44Z</dcterms:modified>
</cp:coreProperties>
</file>